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8"/>
  </p:notesMasterIdLst>
  <p:sldIdLst>
    <p:sldId id="327" r:id="rId3"/>
    <p:sldId id="305" r:id="rId4"/>
    <p:sldId id="306" r:id="rId5"/>
    <p:sldId id="318" r:id="rId6"/>
    <p:sldId id="303" r:id="rId7"/>
    <p:sldId id="299" r:id="rId8"/>
    <p:sldId id="334" r:id="rId9"/>
    <p:sldId id="315" r:id="rId10"/>
    <p:sldId id="309" r:id="rId11"/>
    <p:sldId id="330" r:id="rId12"/>
    <p:sldId id="333" r:id="rId13"/>
    <p:sldId id="324" r:id="rId14"/>
    <p:sldId id="332" r:id="rId15"/>
    <p:sldId id="331" r:id="rId16"/>
    <p:sldId id="329" r:id="rId17"/>
  </p:sldIdLst>
  <p:sldSz cx="9144000" cy="6858000" type="screen4x3"/>
  <p:notesSz cx="6858000" cy="9926638"/>
  <p:defaultTextStyle>
    <a:defPPr>
      <a:defRPr lang="ru-RU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82BE"/>
    <a:srgbClr val="339966"/>
    <a:srgbClr val="339933"/>
    <a:srgbClr val="00FFCC"/>
    <a:srgbClr val="D60093"/>
    <a:srgbClr val="BC0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che-gorfu-fo\WORK\GOSDOH\&#1050;&#1086;&#1087;&#1080;&#1103;%201%20&#1087;&#1086;&#1083;&#1091;&#1075;&#1086;&#1076;&#1080;&#1077;%202019%20&#1075;&#1086;&#1076;&#107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che-gorfu-fo\WORK\GOSDOH\&#1050;&#1086;&#1087;&#1080;&#1103;%201%20&#1087;&#1086;&#1083;&#1091;&#1075;&#1086;&#1076;&#1080;&#1077;%202019%20&#1075;&#1086;&#1076;&#1072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2018г. </a:t>
            </a:r>
          </a:p>
          <a:p>
            <a:pPr>
              <a:defRPr sz="18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ru-RU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484 </a:t>
            </a: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млн. руб. </a:t>
            </a:r>
            <a:endParaRPr lang="ru-RU" sz="1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0.97155334632322521"/>
          <c:h val="0.973054691454036"/>
        </c:manualLayout>
      </c:layout>
      <c:pie3DChart>
        <c:varyColors val="1"/>
        <c:ser>
          <c:idx val="0"/>
          <c:order val="0"/>
          <c:tx>
            <c:strRef>
              <c:f>Лист1!$H$4</c:f>
              <c:strCache>
                <c:ptCount val="1"/>
                <c:pt idx="0">
                  <c:v>I полугодие 2018г.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 prstMaterial="softEdge">
              <a:bevelT w="228600" h="88900"/>
              <a:bevelB w="44450" h="82550"/>
            </a:sp3d>
          </c:spPr>
          <c:explosion val="10"/>
          <c:dPt>
            <c:idx val="0"/>
            <c:bubble3D val="0"/>
            <c:explosion val="13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 prstMaterial="softEdge">
                <a:bevelT w="2286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845-4F57-B703-2D8BE2865F08}"/>
              </c:ext>
            </c:extLst>
          </c:dPt>
          <c:dPt>
            <c:idx val="1"/>
            <c:bubble3D val="0"/>
            <c:spPr>
              <a:solidFill>
                <a:srgbClr val="33996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 prstMaterial="softEdge">
                <a:bevelT w="2286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845-4F57-B703-2D8BE2865F08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4 957 млн. руб.</a:t>
                    </a:r>
                    <a:r>
                      <a:rPr lang="ru-RU" sz="1800" i="0" baseline="0" dirty="0" smtClean="0"/>
                      <a:t>; </a:t>
                    </a:r>
                    <a:r>
                      <a:rPr lang="ru-RU" sz="2000" i="0" baseline="0" dirty="0" smtClean="0"/>
                      <a:t>53%</a:t>
                    </a:r>
                    <a:endParaRPr lang="ru-RU" sz="1800" i="0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845-4F57-B703-2D8BE2865F08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baseline="0" dirty="0" smtClean="0"/>
                      <a:t>4 527</a:t>
                    </a:r>
                  </a:p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baseline="0" dirty="0" smtClean="0"/>
                      <a:t>млн. руб.; </a:t>
                    </a:r>
                    <a:r>
                      <a:rPr lang="ru-RU" sz="2000" i="0" baseline="0" dirty="0" smtClean="0"/>
                      <a:t>47%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845-4F57-B703-2D8BE2865F08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Лист1!$I$3:$J$3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Лист1!$I$4:$J$4</c:f>
              <c:numCache>
                <c:formatCode>#,##0</c:formatCode>
                <c:ptCount val="2"/>
                <c:pt idx="0">
                  <c:v>2297</c:v>
                </c:pt>
                <c:pt idx="1">
                  <c:v>2099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845-4F57-B703-2D8BE2865F08}"/>
            </c:ext>
          </c:extLst>
        </c:ser>
        <c:ser>
          <c:idx val="1"/>
          <c:order val="1"/>
          <c:tx>
            <c:strRef>
              <c:f>Лист1!$H$5</c:f>
              <c:strCache>
                <c:ptCount val="1"/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E845-4F57-B703-2D8BE2865F0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E845-4F57-B703-2D8BE2865F0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Лист1!$I$3:$J$3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Лист1!$I$5:$J$5</c:f>
              <c:numCache>
                <c:formatCode>0%</c:formatCode>
                <c:ptCount val="2"/>
                <c:pt idx="0">
                  <c:v>0.52252047315741579</c:v>
                </c:pt>
                <c:pt idx="1">
                  <c:v>0.47747952684258416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E845-4F57-B703-2D8BE2865F0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9.5173893832654261E-2"/>
          <c:y val="0.77839923650458587"/>
          <c:w val="0.83037324556530745"/>
          <c:h val="0.172165161725325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2019г.  </a:t>
            </a:r>
          </a:p>
          <a:p>
            <a:pPr>
              <a:defRPr sz="18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ru-RU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998</a:t>
            </a: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млн. руб.</a:t>
            </a:r>
            <a:endParaRPr lang="ru-RU" sz="1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18380716318858E-4"/>
          <c:w val="1"/>
          <c:h val="0.96465814143256112"/>
        </c:manualLayout>
      </c:layout>
      <c:pie3DChart>
        <c:varyColors val="1"/>
        <c:ser>
          <c:idx val="0"/>
          <c:order val="0"/>
          <c:tx>
            <c:strRef>
              <c:f>Лист1!$H$8</c:f>
              <c:strCache>
                <c:ptCount val="1"/>
                <c:pt idx="0">
                  <c:v>I полугодие 2019г.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228600" h="88900"/>
              <a:bevelB w="44450" h="82550"/>
            </a:sp3d>
          </c:spPr>
          <c:explosion val="19"/>
          <c:dPt>
            <c:idx val="0"/>
            <c:bubble3D val="0"/>
            <c:explosion val="22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2286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7F0-4F66-A80B-BF3310EEA2AC}"/>
              </c:ext>
            </c:extLst>
          </c:dPt>
          <c:dPt>
            <c:idx val="1"/>
            <c:bubble3D val="0"/>
            <c:explosion val="0"/>
            <c:spPr>
              <a:solidFill>
                <a:srgbClr val="33996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2286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7F0-4F66-A80B-BF3310EEA2AC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5</a:t>
                    </a:r>
                    <a:r>
                      <a:rPr lang="ru-RU" sz="1800" i="0" baseline="0" dirty="0" smtClean="0"/>
                      <a:t> 092</a:t>
                    </a:r>
                    <a:endParaRPr lang="ru-RU" sz="1800" i="0" dirty="0" smtClean="0"/>
                  </a:p>
                  <a:p>
                    <a:pPr>
                      <a:defRPr sz="18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млн. руб.</a:t>
                    </a:r>
                    <a:r>
                      <a:rPr lang="ru-RU" sz="1800" i="0" baseline="0" dirty="0" smtClean="0"/>
                      <a:t>; </a:t>
                    </a:r>
                    <a:fld id="{8D369952-C768-4FAD-B662-D1161D3C0CE2}" type="PERCENTAGE">
                      <a:rPr lang="ru-RU" sz="2000" i="0" baseline="0"/>
                      <a:pPr>
                        <a:defRPr sz="1800" b="1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 sz="1800" i="0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7F0-4F66-A80B-BF3310EEA2AC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24027575028304926"/>
                  <c:y val="8.53523911623412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4 906</a:t>
                    </a:r>
                  </a:p>
                  <a:p>
                    <a:pPr>
                      <a:defRPr sz="18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млн. руб.</a:t>
                    </a:r>
                    <a:r>
                      <a:rPr lang="ru-RU" sz="1800" i="0" baseline="0" dirty="0" smtClean="0"/>
                      <a:t>;    </a:t>
                    </a:r>
                    <a:fld id="{28CDF152-8F8A-45A1-8A1D-A58DD71A3693}" type="PERCENTAGE">
                      <a:rPr lang="ru-RU" sz="2000" i="0" baseline="0"/>
                      <a:pPr>
                        <a:defRPr sz="1800" b="1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 sz="1800" i="0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7F0-4F66-A80B-BF3310EEA2AC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1781216868836141"/>
                      <c:h val="0.30628861016206288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1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Лист1!$I$7:$J$7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Лист1!$I$8:$J$8</c:f>
              <c:numCache>
                <c:formatCode>#,##0</c:formatCode>
                <c:ptCount val="2"/>
                <c:pt idx="0">
                  <c:v>2333</c:v>
                </c:pt>
                <c:pt idx="1">
                  <c:v>2217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7F0-4F66-A80B-BF3310EEA2AC}"/>
            </c:ext>
          </c:extLst>
        </c:ser>
        <c:ser>
          <c:idx val="1"/>
          <c:order val="1"/>
          <c:tx>
            <c:strRef>
              <c:f>Лист1!$H$9</c:f>
              <c:strCache>
                <c:ptCount val="1"/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07F0-4F66-A80B-BF3310EEA2A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07F0-4F66-A80B-BF3310EEA2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Лист1!$I$7:$J$7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Лист1!$I$9:$J$9</c:f>
              <c:numCache>
                <c:formatCode>0%</c:formatCode>
                <c:ptCount val="2"/>
                <c:pt idx="0">
                  <c:v>0.51274725274725275</c:v>
                </c:pt>
                <c:pt idx="1">
                  <c:v>0.48725274725274725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07F0-4F66-A80B-BF3310EEA2A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071267563475501E-2"/>
          <c:y val="5.7665819514041428E-2"/>
          <c:w val="0.57272367783834932"/>
          <c:h val="0.88633612733892131"/>
        </c:manualLayout>
      </c:layout>
      <c:pie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228600" h="88900"/>
              <a:bevelB w="44450"/>
            </a:sp3d>
          </c:spPr>
          <c:explosion val="2"/>
          <c:dPt>
            <c:idx val="0"/>
            <c:bubble3D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0-49ED-42D8-8DE9-C640FF32A364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49ED-42D8-8DE9-C640FF32A364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49ED-42D8-8DE9-C640FF32A364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49ED-42D8-8DE9-C640FF32A364}"/>
              </c:ext>
            </c:extLst>
          </c:dPt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49ED-42D8-8DE9-C640FF32A364}"/>
              </c:ext>
            </c:extLst>
          </c:dPt>
          <c:dLbls>
            <c:dLbl>
              <c:idx val="0"/>
              <c:layout>
                <c:manualLayout>
                  <c:x val="-0.25754324375839649"/>
                  <c:y val="4.6968080602827873E-2"/>
                </c:manualLayout>
              </c:layout>
              <c:tx>
                <c:rich>
                  <a:bodyPr rot="0" vert="horz"/>
                  <a:lstStyle/>
                  <a:p>
                    <a:pPr>
                      <a:defRPr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sz="1800" dirty="0" smtClean="0"/>
                      <a:t>2480</a:t>
                    </a:r>
                    <a:r>
                      <a:rPr lang="ru-RU" sz="1600" dirty="0" smtClean="0"/>
                      <a:t> млн. руб. 49%</a:t>
                    </a:r>
                    <a:endParaRPr lang="ru-RU" sz="1600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9ED-42D8-8DE9-C640FF32A36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2896359385319264"/>
                  <c:y val="-0.11888734892059538"/>
                </c:manualLayout>
              </c:layout>
              <c:tx>
                <c:rich>
                  <a:bodyPr rot="0" vert="horz"/>
                  <a:lstStyle/>
                  <a:p>
                    <a:pPr>
                      <a:defRPr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sz="1600" dirty="0" smtClean="0"/>
                      <a:t>725 млн. руб. 14%</a:t>
                    </a:r>
                    <a:endParaRPr lang="ru-RU" sz="1600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9ED-42D8-8DE9-C640FF32A36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5136867210476271E-2"/>
                  <c:y val="-9.1367463747909661E-2"/>
                </c:manualLayout>
              </c:layout>
              <c:tx>
                <c:rich>
                  <a:bodyPr rot="0" vert="horz"/>
                  <a:lstStyle/>
                  <a:p>
                    <a:pPr>
                      <a:defRPr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sz="1600" dirty="0" smtClean="0"/>
                      <a:t>283 млн. руб. 6%</a:t>
                    </a:r>
                    <a:endParaRPr lang="ru-RU" sz="1600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9ED-42D8-8DE9-C640FF32A364}"/>
                </c:ext>
                <c:ext xmlns:c15="http://schemas.microsoft.com/office/drawing/2012/chart" uri="{CE6537A1-D6FC-4f65-9D91-7224C49458BB}">
                  <c15:layout>
                    <c:manualLayout>
                      <c:w val="0.18865542573138969"/>
                      <c:h val="0.11497886466625988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5.694259146465621E-2"/>
                  <c:y val="-3.1223836713742448E-2"/>
                </c:manualLayout>
              </c:layout>
              <c:tx>
                <c:rich>
                  <a:bodyPr rot="0" vert="horz"/>
                  <a:lstStyle/>
                  <a:p>
                    <a:pPr>
                      <a:defRPr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dirty="0" smtClean="0"/>
                      <a:t> 527</a:t>
                    </a:r>
                    <a:r>
                      <a:rPr lang="ru-RU" sz="1600" dirty="0" smtClean="0"/>
                      <a:t> млн. руб. 10%</a:t>
                    </a:r>
                    <a:endParaRPr lang="ru-RU" sz="1600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9ED-42D8-8DE9-C640FF32A364}"/>
                </c:ext>
                <c:ext xmlns:c15="http://schemas.microsoft.com/office/drawing/2012/chart" uri="{CE6537A1-D6FC-4f65-9D91-7224C49458BB}">
                  <c15:layout>
                    <c:manualLayout>
                      <c:w val="0.17893705701856116"/>
                      <c:h val="0.10714693034930024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2.5297416166620339E-2"/>
                  <c:y val="4.1198633948542729E-2"/>
                </c:manualLayout>
              </c:layout>
              <c:tx>
                <c:rich>
                  <a:bodyPr rot="0" vert="horz"/>
                  <a:lstStyle/>
                  <a:p>
                    <a:pPr>
                      <a:defRPr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sz="1600" dirty="0" smtClean="0"/>
                      <a:t>131 млн. руб. </a:t>
                    </a:r>
                  </a:p>
                  <a:p>
                    <a:pPr>
                      <a:defRPr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sz="1600" dirty="0" smtClean="0"/>
                      <a:t>2%</a:t>
                    </a:r>
                    <a:endParaRPr lang="ru-RU" sz="1600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9ED-42D8-8DE9-C640FF32A364}"/>
                </c:ext>
                <c:ext xmlns:c15="http://schemas.microsoft.com/office/drawing/2012/chart" uri="{CE6537A1-D6FC-4f65-9D91-7224C49458BB}">
                  <c15:layout>
                    <c:manualLayout>
                      <c:w val="0.18303377769436294"/>
                      <c:h val="0.15430281610066379"/>
                    </c:manualLayout>
                  </c15:layout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F1094EC3-A25D-4E8B-B71D-EE168E221884}" type="VALUE">
                      <a:rPr lang="ru-RU" smtClean="0"/>
                      <a:pPr/>
                      <a:t>[ЗНАЧЕНИЕ]</a:t>
                    </a:fld>
                    <a:r>
                      <a:rPr lang="ru-RU" smtClean="0"/>
                      <a:t> </a:t>
                    </a:r>
                    <a:r>
                      <a:rPr lang="ru-RU" sz="1600" smtClean="0"/>
                      <a:t>млн. руб.</a:t>
                    </a:r>
                    <a:r>
                      <a:rPr lang="ru-RU" baseline="0" smtClean="0"/>
                      <a:t> </a:t>
                    </a:r>
                    <a:fld id="{8315842E-C53C-49E1-8D34-B491C1BFFC04}" type="PERCENTAGE">
                      <a:rPr lang="ru-RU" baseline="0"/>
                      <a:pPr/>
                      <a:t>[ПРОЦЕНТ]</a:t>
                    </a:fld>
                    <a:endParaRPr lang="ru-RU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EDFF-4DDA-BDDA-470878BAAFA2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Лист2!$C$5:$C$10</c:f>
              <c:strCache>
                <c:ptCount val="6"/>
                <c:pt idx="0">
                  <c:v>Налог на доходы физических лиц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Прочие налоги и сборы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Лист2!$D$5:$D$10</c:f>
              <c:numCache>
                <c:formatCode>#,##0</c:formatCode>
                <c:ptCount val="6"/>
                <c:pt idx="0">
                  <c:v>2479.9920000000002</c:v>
                </c:pt>
                <c:pt idx="1">
                  <c:v>724.87800000000004</c:v>
                </c:pt>
                <c:pt idx="2">
                  <c:v>282.77999999999997</c:v>
                </c:pt>
                <c:pt idx="3">
                  <c:v>526.82799999999997</c:v>
                </c:pt>
                <c:pt idx="4">
                  <c:v>132</c:v>
                </c:pt>
                <c:pt idx="5">
                  <c:v>945.73800000000006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9ED-42D8-8DE9-C640FF32A364}"/>
            </c:ext>
          </c:extLst>
        </c:ser>
        <c:ser>
          <c:idx val="1"/>
          <c:order val="1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49ED-42D8-8DE9-C640FF32A364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49ED-42D8-8DE9-C640FF32A364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49ED-42D8-8DE9-C640FF32A364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49ED-42D8-8DE9-C640FF32A364}"/>
              </c:ext>
            </c:extLst>
          </c:dPt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49ED-42D8-8DE9-C640FF32A36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Лист2!$C$5:$C$10</c:f>
              <c:strCache>
                <c:ptCount val="6"/>
                <c:pt idx="0">
                  <c:v>Налог на доходы физических лиц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Прочие налоги и сборы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Лист2!$E$5:$E$10</c:f>
              <c:numCache>
                <c:formatCode>0.0%</c:formatCode>
                <c:ptCount val="6"/>
                <c:pt idx="0">
                  <c:v>0.48700162930062618</c:v>
                </c:pt>
                <c:pt idx="1">
                  <c:v>0.14234592976274896</c:v>
                </c:pt>
                <c:pt idx="2">
                  <c:v>5.5530147167261443E-2</c:v>
                </c:pt>
                <c:pt idx="3">
                  <c:v>0.10345440403081552</c:v>
                </c:pt>
                <c:pt idx="4">
                  <c:v>2.5921138079349711E-2</c:v>
                </c:pt>
                <c:pt idx="5">
                  <c:v>0.18571670670369725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49ED-42D8-8DE9-C640FF32A3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96">
          <a:noFill/>
        </a:ln>
      </c:spPr>
    </c:plotArea>
    <c:legend>
      <c:legendPos val="r"/>
      <c:layout>
        <c:manualLayout>
          <c:xMode val="edge"/>
          <c:yMode val="edge"/>
          <c:x val="0.66390365266841644"/>
          <c:y val="0.12578357656983699"/>
          <c:w val="0.31090092885560949"/>
          <c:h val="0.64262148666899122"/>
        </c:manualLayout>
      </c:layout>
      <c:overlay val="0"/>
      <c:txPr>
        <a:bodyPr rot="0" vert="horz"/>
        <a:lstStyle/>
        <a:p>
          <a:pPr>
            <a:def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402919118915042E-3"/>
          <c:y val="9.3234219963864093E-2"/>
          <c:w val="0.58644716575419764"/>
          <c:h val="0.87557824111016691"/>
        </c:manualLayout>
      </c:layout>
      <c:pie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152400"/>
              <a:bevelB w="215900" prst="coolSlant"/>
            </a:sp3d>
          </c:spPr>
          <c:explosion val="5"/>
          <c:dPt>
            <c:idx val="0"/>
            <c:bubble3D val="0"/>
            <c:explosion val="9"/>
            <c:extLst xmlns:c16r2="http://schemas.microsoft.com/office/drawing/2015/06/chart">
              <c:ext xmlns:c16="http://schemas.microsoft.com/office/drawing/2014/chart" uri="{C3380CC4-5D6E-409C-BE32-E72D297353CC}">
                <c16:uniqueId val="{00000000-0394-4C78-A931-7A66C36399AE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0394-4C78-A931-7A66C36399AE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0394-4C78-A931-7A66C36399AE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0394-4C78-A931-7A66C36399AE}"/>
              </c:ext>
            </c:extLst>
          </c:dPt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0394-4C78-A931-7A66C36399AE}"/>
              </c:ext>
            </c:extLst>
          </c:dPt>
          <c:dPt>
            <c:idx val="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0394-4C78-A931-7A66C36399AE}"/>
              </c:ext>
            </c:extLst>
          </c:dPt>
          <c:dPt>
            <c:idx val="6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0394-4C78-A931-7A66C36399AE}"/>
              </c:ext>
            </c:extLst>
          </c:dPt>
          <c:dPt>
            <c:idx val="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0394-4C78-A931-7A66C36399AE}"/>
              </c:ext>
            </c:extLst>
          </c:dPt>
          <c:dLbls>
            <c:dLbl>
              <c:idx val="0"/>
              <c:layout>
                <c:manualLayout>
                  <c:x val="0.1694673214240619"/>
                  <c:y val="-0.25184594035630881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2000"/>
                    </a:pPr>
                    <a:r>
                      <a:rPr lang="ru-RU" sz="2000" b="1" baseline="0" dirty="0" smtClean="0"/>
                      <a:t>566 млн. руб.</a:t>
                    </a:r>
                  </a:p>
                  <a:p>
                    <a:pPr>
                      <a:defRPr sz="2000"/>
                    </a:pPr>
                    <a:r>
                      <a:rPr lang="ru-RU" sz="2000" b="1" baseline="0" dirty="0" smtClean="0"/>
                      <a:t>60%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394-4C78-A931-7A66C36399A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6033299352805855E-3"/>
                  <c:y val="0.1781639412942092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1800" b="1"/>
                    </a:pPr>
                    <a:r>
                      <a:rPr lang="ru-RU" sz="1800" b="1" dirty="0" smtClean="0"/>
                      <a:t>35 млн. руб.</a:t>
                    </a:r>
                  </a:p>
                  <a:p>
                    <a:pPr>
                      <a:defRPr sz="1800" b="1"/>
                    </a:pPr>
                    <a:r>
                      <a:rPr lang="ru-RU" sz="1800" b="1" dirty="0" smtClean="0"/>
                      <a:t>4%</a:t>
                    </a:r>
                    <a:endParaRPr lang="ru-RU" sz="1800" b="1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394-4C78-A931-7A66C36399AE}"/>
                </c:ext>
                <c:ext xmlns:c15="http://schemas.microsoft.com/office/drawing/2012/chart" uri="{CE6537A1-D6FC-4f65-9D91-7224C49458BB}">
                  <c15:layout>
                    <c:manualLayout>
                      <c:w val="0.16181730519948995"/>
                      <c:h val="0.20699718156718316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9.2848369814499163E-2"/>
                  <c:y val="0.1324187905329241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1800" b="1"/>
                    </a:pPr>
                    <a:r>
                      <a:rPr lang="ru-RU" sz="1800" b="1" dirty="0" smtClean="0"/>
                      <a:t>89 млн. руб.</a:t>
                    </a:r>
                  </a:p>
                  <a:p>
                    <a:pPr>
                      <a:defRPr sz="1800" b="1"/>
                    </a:pPr>
                    <a:r>
                      <a:rPr lang="ru-RU" sz="1800" b="1" dirty="0" smtClean="0"/>
                      <a:t> 9%</a:t>
                    </a:r>
                    <a:endParaRPr lang="ru-RU" sz="1800" b="1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394-4C78-A931-7A66C36399AE}"/>
                </c:ext>
                <c:ext xmlns:c15="http://schemas.microsoft.com/office/drawing/2012/chart" uri="{CE6537A1-D6FC-4f65-9D91-7224C49458BB}">
                  <c15:layout>
                    <c:manualLayout>
                      <c:w val="0.15191008494349809"/>
                      <c:h val="0.1335939256922955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8.4095735230853813E-2"/>
                  <c:y val="5.0902529005089365E-3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1800" b="1"/>
                    </a:pPr>
                    <a:r>
                      <a:rPr lang="ru-RU" sz="1800" b="1" dirty="0" smtClean="0"/>
                      <a:t>18 млн.</a:t>
                    </a:r>
                    <a:r>
                      <a:rPr lang="ru-RU" sz="1800" b="1" baseline="0" dirty="0" smtClean="0"/>
                      <a:t> руб.</a:t>
                    </a:r>
                    <a:r>
                      <a:rPr lang="ru-RU" sz="1800" b="1" dirty="0" smtClean="0"/>
                      <a:t> </a:t>
                    </a:r>
                  </a:p>
                  <a:p>
                    <a:pPr>
                      <a:defRPr sz="1800" b="1"/>
                    </a:pPr>
                    <a:r>
                      <a:rPr lang="ru-RU" sz="1800" b="1" dirty="0" smtClean="0"/>
                      <a:t>2%</a:t>
                    </a:r>
                    <a:endParaRPr lang="ru-RU" sz="1800" b="1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394-4C78-A931-7A66C36399AE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 rot="0" vert="horz"/>
                  <a:lstStyle/>
                  <a:p>
                    <a:pPr>
                      <a:defRPr sz="1800" b="1"/>
                    </a:pPr>
                    <a:r>
                      <a:rPr lang="ru-RU" sz="1800" b="1" dirty="0" smtClean="0"/>
                      <a:t>134 млн. руб. </a:t>
                    </a:r>
                  </a:p>
                  <a:p>
                    <a:pPr>
                      <a:defRPr sz="1800" b="1"/>
                    </a:pPr>
                    <a:r>
                      <a:rPr lang="ru-RU" sz="1800" b="1" dirty="0" smtClean="0"/>
                      <a:t>14%</a:t>
                    </a:r>
                  </a:p>
                </c:rich>
              </c:tx>
              <c:spPr/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394-4C78-A931-7A66C36399AE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4337789157072217"/>
                  <c:y val="0.19161684506644761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1800"/>
                    </a:pPr>
                    <a:r>
                      <a:rPr lang="ru-RU" sz="1800" b="1" dirty="0" smtClean="0"/>
                      <a:t>31 млн. руб.</a:t>
                    </a:r>
                  </a:p>
                  <a:p>
                    <a:pPr>
                      <a:defRPr sz="1800"/>
                    </a:pPr>
                    <a:r>
                      <a:rPr lang="ru-RU" sz="1800" b="1" dirty="0" smtClean="0"/>
                      <a:t>3%</a:t>
                    </a:r>
                    <a:endParaRPr lang="ru-RU" sz="1800" b="1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394-4C78-A931-7A66C36399AE}"/>
                </c:ext>
                <c:ext xmlns:c15="http://schemas.microsoft.com/office/drawing/2012/chart" uri="{CE6537A1-D6FC-4f65-9D91-7224C49458BB}">
                  <c15:layout>
                    <c:manualLayout>
                      <c:w val="0.15153012086353554"/>
                      <c:h val="0.14002227143406595"/>
                    </c:manualLayout>
                  </c15:layout>
                </c:ext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394-4C78-A931-7A66C36399AE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0.15951149716829535"/>
                  <c:y val="-6.2144728849397986E-2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1800"/>
                    </a:pPr>
                    <a:r>
                      <a:rPr lang="ru-RU" sz="1800" b="1" baseline="0" dirty="0" smtClean="0"/>
                      <a:t>52 млн. руб. </a:t>
                    </a:r>
                  </a:p>
                  <a:p>
                    <a:pPr>
                      <a:defRPr sz="1800"/>
                    </a:pPr>
                    <a:r>
                      <a:rPr lang="ru-RU" sz="1800" b="1" baseline="0" dirty="0" smtClean="0"/>
                      <a:t>8%</a:t>
                    </a:r>
                    <a:endParaRPr lang="ru-RU" sz="1800" b="1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394-4C78-A931-7A66C36399A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/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Лист3!$C$5:$C$11</c:f>
              <c:strCache>
                <c:ptCount val="7"/>
                <c:pt idx="0">
                  <c:v>Арендная плата за землю</c:v>
                </c:pt>
                <c:pt idx="1">
                  <c:v>Доходы от сдачи в ареду имущества</c:v>
                </c:pt>
                <c:pt idx="2">
                  <c:v>Прочие поступления от использования имущества</c:v>
                </c:pt>
                <c:pt idx="3">
                  <c:v>Плата за негативное воздействие на окружающую среду</c:v>
                </c:pt>
                <c:pt idx="4">
                  <c:v>Доходы от продажи материальных и нематериальных активов </c:v>
                </c:pt>
                <c:pt idx="5">
                  <c:v>Штрафы</c:v>
                </c:pt>
                <c:pt idx="6">
                  <c:v>Прочие неналоговые доходы</c:v>
                </c:pt>
              </c:strCache>
            </c:strRef>
          </c:cat>
          <c:val>
            <c:numRef>
              <c:f>Лист3!$D$5:$D$11</c:f>
              <c:numCache>
                <c:formatCode>#,##0.0</c:formatCode>
                <c:ptCount val="7"/>
                <c:pt idx="0">
                  <c:v>566.274</c:v>
                </c:pt>
                <c:pt idx="1">
                  <c:v>35.039000000000001</c:v>
                </c:pt>
                <c:pt idx="2">
                  <c:v>89.341999999999999</c:v>
                </c:pt>
                <c:pt idx="3">
                  <c:v>17.518999999999998</c:v>
                </c:pt>
                <c:pt idx="4">
                  <c:v>134.44900000000001</c:v>
                </c:pt>
                <c:pt idx="5">
                  <c:v>73.001999999999995</c:v>
                </c:pt>
                <c:pt idx="6">
                  <c:v>30.113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0394-4C78-A931-7A66C36399AE}"/>
            </c:ext>
          </c:extLst>
        </c:ser>
        <c:ser>
          <c:idx val="1"/>
          <c:order val="1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0394-4C78-A931-7A66C36399AE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0394-4C78-A931-7A66C36399AE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0394-4C78-A931-7A66C36399AE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0394-4C78-A931-7A66C36399AE}"/>
              </c:ext>
            </c:extLst>
          </c:dPt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D-0394-4C78-A931-7A66C36399AE}"/>
              </c:ext>
            </c:extLst>
          </c:dPt>
          <c:dPt>
            <c:idx val="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E-0394-4C78-A931-7A66C36399AE}"/>
              </c:ext>
            </c:extLst>
          </c:dPt>
          <c:dPt>
            <c:idx val="6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F-0394-4C78-A931-7A66C36399AE}"/>
              </c:ext>
            </c:extLst>
          </c:dPt>
          <c:dPt>
            <c:idx val="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0-0394-4C78-A931-7A66C36399A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Лист3!$C$5:$C$11</c:f>
              <c:strCache>
                <c:ptCount val="7"/>
                <c:pt idx="0">
                  <c:v>Арендная плата за землю</c:v>
                </c:pt>
                <c:pt idx="1">
                  <c:v>Доходы от сдачи в ареду имущества</c:v>
                </c:pt>
                <c:pt idx="2">
                  <c:v>Прочие поступления от использования имущества</c:v>
                </c:pt>
                <c:pt idx="3">
                  <c:v>Плата за негативное воздействие на окружающую среду</c:v>
                </c:pt>
                <c:pt idx="4">
                  <c:v>Доходы от продажи материальных и нематериальных активов </c:v>
                </c:pt>
                <c:pt idx="5">
                  <c:v>Штрафы</c:v>
                </c:pt>
                <c:pt idx="6">
                  <c:v>Прочие неналоговые доходы</c:v>
                </c:pt>
              </c:strCache>
            </c:strRef>
          </c:cat>
          <c:val>
            <c:numRef>
              <c:f>Лист3!$E$5:$E$11</c:f>
              <c:numCache>
                <c:formatCode>0%</c:formatCode>
                <c:ptCount val="7"/>
                <c:pt idx="0">
                  <c:v>0.59876413975117837</c:v>
                </c:pt>
                <c:pt idx="1">
                  <c:v>3.7049373082185554E-2</c:v>
                </c:pt>
                <c:pt idx="2">
                  <c:v>9.4468023913599736E-2</c:v>
                </c:pt>
                <c:pt idx="3">
                  <c:v>1.8524157853443551E-2</c:v>
                </c:pt>
                <c:pt idx="4">
                  <c:v>0.1421630515005213</c:v>
                </c:pt>
                <c:pt idx="5">
                  <c:v>7.7190511537021875E-2</c:v>
                </c:pt>
                <c:pt idx="6">
                  <c:v>3.1840742362049528E-2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0394-4C78-A931-7A66C36399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6"/>
      </c:pieChart>
      <c:spPr>
        <a:noFill/>
        <a:ln w="25471">
          <a:noFill/>
        </a:ln>
      </c:spPr>
    </c:plotArea>
    <c:legend>
      <c:legendPos val="r"/>
      <c:layout>
        <c:manualLayout>
          <c:xMode val="edge"/>
          <c:yMode val="edge"/>
          <c:x val="0.60209858979887354"/>
          <c:y val="0.11248823561595082"/>
          <c:w val="0.39790136508848273"/>
          <c:h val="0.8649484632937402"/>
        </c:manualLayout>
      </c:layout>
      <c:overlay val="0"/>
      <c:txPr>
        <a:bodyPr rot="0" vert="horz"/>
        <a:lstStyle/>
        <a:p>
          <a:pPr>
            <a:defRPr sz="1604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5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cap="all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– 10 195,2</a:t>
            </a:r>
            <a:endParaRPr 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8716577694478865"/>
          <c:y val="3.09671976301559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cap="all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865242458516117E-2"/>
          <c:y val="0.12483781563953211"/>
          <c:w val="0.92013476997179522"/>
          <c:h val="0.7819190724840097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dPt>
            <c:idx val="0"/>
            <c:bubble3D val="0"/>
            <c:explosion val="9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D58-4E27-96F2-636CB5E5C754}"/>
              </c:ext>
            </c:extLst>
          </c:dPt>
          <c:dPt>
            <c:idx val="1"/>
            <c:bubble3D val="0"/>
            <c:explosion val="9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D58-4E27-96F2-636CB5E5C754}"/>
              </c:ext>
            </c:extLst>
          </c:dPt>
          <c:dPt>
            <c:idx val="2"/>
            <c:bubble3D val="0"/>
            <c:explosion val="18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D58-4E27-96F2-636CB5E5C754}"/>
              </c:ext>
            </c:extLst>
          </c:dPt>
          <c:dPt>
            <c:idx val="3"/>
            <c:bubble3D val="0"/>
            <c:explosion val="13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D58-4E27-96F2-636CB5E5C754}"/>
              </c:ext>
            </c:extLst>
          </c:dPt>
          <c:dPt>
            <c:idx val="4"/>
            <c:bubble3D val="0"/>
            <c:explosion val="9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D58-4E27-96F2-636CB5E5C754}"/>
              </c:ext>
            </c:extLst>
          </c:dPt>
          <c:dPt>
            <c:idx val="5"/>
            <c:bubble3D val="0"/>
            <c:explosion val="18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8D58-4E27-96F2-636CB5E5C754}"/>
              </c:ext>
            </c:extLst>
          </c:dPt>
          <c:dLbls>
            <c:dLbl>
              <c:idx val="0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C333C76-C64D-4B4D-8D2F-DD78362DAAAD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D58-4E27-96F2-636CB5E5C75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15B8DC3-2357-49B7-BD10-2F02CC822B83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D58-4E27-96F2-636CB5E5C75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92ADF70-3EBE-4789-BE22-D9BAE19916F9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D58-4E27-96F2-636CB5E5C75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DB33C5F-BD08-4ED5-9623-5DBF991A95A1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D58-4E27-96F2-636CB5E5C75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EF00E0F-F766-451A-8442-C041A9598438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D58-4E27-96F2-636CB5E5C75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5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92549A-3D4D-4D81-B31A-779A2AF80D4E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D58-4E27-96F2-636CB5E5C75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4F81BD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Лист1!$A$2:$A$7</c:f>
              <c:strCache>
                <c:ptCount val="6"/>
                <c:pt idx="0">
                  <c:v>Оплата труда с начислениями</c:v>
                </c:pt>
                <c:pt idx="1">
                  <c:v>Расходы на питание детей, выплату компенсации части родительской платы за посещение ДОУ и выплату на содержание ребенка в семье опекуна и приемной семье</c:v>
                </c:pt>
                <c:pt idx="2">
                  <c:v>Обязательные платежи (налоги,  отрицательные трансферты)</c:v>
                </c:pt>
                <c:pt idx="3">
                  <c:v>Коммунальных услуги и расходы по содержанию помещений бюджетных учреждений</c:v>
                </c:pt>
                <c:pt idx="4">
                  <c:v>Благоустройство и содержание городского хозяйства</c:v>
                </c:pt>
                <c:pt idx="5">
                  <c:v>Прочие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6559</c:v>
                </c:pt>
                <c:pt idx="1">
                  <c:v>298.8</c:v>
                </c:pt>
                <c:pt idx="2">
                  <c:v>280.5</c:v>
                </c:pt>
                <c:pt idx="3">
                  <c:v>846.9</c:v>
                </c:pt>
                <c:pt idx="4">
                  <c:v>1404</c:v>
                </c:pt>
                <c:pt idx="5">
                  <c:v>806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D58-4E27-96F2-636CB5E5C75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2018 - 9 803,4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2204206047912571E-2"/>
          <c:y val="0.11961946599442284"/>
          <c:w val="0.8776381263492572"/>
          <c:h val="0.3656988206623349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dPt>
            <c:idx val="0"/>
            <c:bubble3D val="0"/>
            <c:explosion val="9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042-4D92-8ED7-B62C380F5C1A}"/>
              </c:ext>
            </c:extLst>
          </c:dPt>
          <c:dPt>
            <c:idx val="1"/>
            <c:bubble3D val="0"/>
            <c:explosion val="9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042-4D92-8ED7-B62C380F5C1A}"/>
              </c:ext>
            </c:extLst>
          </c:dPt>
          <c:dPt>
            <c:idx val="2"/>
            <c:bubble3D val="0"/>
            <c:explosion val="18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042-4D92-8ED7-B62C380F5C1A}"/>
              </c:ext>
            </c:extLst>
          </c:dPt>
          <c:dPt>
            <c:idx val="3"/>
            <c:bubble3D val="0"/>
            <c:explosion val="13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042-4D92-8ED7-B62C380F5C1A}"/>
              </c:ext>
            </c:extLst>
          </c:dPt>
          <c:dPt>
            <c:idx val="4"/>
            <c:bubble3D val="0"/>
            <c:explosion val="9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042-4D92-8ED7-B62C380F5C1A}"/>
              </c:ext>
            </c:extLst>
          </c:dPt>
          <c:dPt>
            <c:idx val="5"/>
            <c:bubble3D val="0"/>
            <c:explosion val="18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042-4D92-8ED7-B62C380F5C1A}"/>
              </c:ext>
            </c:extLst>
          </c:dPt>
          <c:dLbls>
            <c:dLbl>
              <c:idx val="0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C333C76-C64D-4B4D-8D2F-DD78362DAAAD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042-4D92-8ED7-B62C380F5C1A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15B8DC3-2357-49B7-BD10-2F02CC822B83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042-4D92-8ED7-B62C380F5C1A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92ADF70-3EBE-4789-BE22-D9BAE19916F9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042-4D92-8ED7-B62C380F5C1A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DB33C5F-BD08-4ED5-9623-5DBF991A95A1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042-4D92-8ED7-B62C380F5C1A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EF00E0F-F766-451A-8442-C041A9598438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042-4D92-8ED7-B62C380F5C1A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5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92549A-3D4D-4D81-B31A-779A2AF80D4E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8042-4D92-8ED7-B62C380F5C1A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4F81BD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Лист1!$A$2:$A$7</c:f>
              <c:strCache>
                <c:ptCount val="6"/>
                <c:pt idx="0">
                  <c:v>Оплата труда с начислениями</c:v>
                </c:pt>
                <c:pt idx="1">
                  <c:v>Расходы на питание детей, выплату компенсации части родительской платы за посещение ДОУ и выплату на содержание ребенка в семье опекуна и приемной семье</c:v>
                </c:pt>
                <c:pt idx="2">
                  <c:v>Обязательные платежи (налоги,  отрицательные трансферты)</c:v>
                </c:pt>
                <c:pt idx="3">
                  <c:v>Коммунальных услуги и расходы по содержанию помещений бюджетных учреждений</c:v>
                </c:pt>
                <c:pt idx="4">
                  <c:v>Благоустройство и содержание городского хозяйства</c:v>
                </c:pt>
                <c:pt idx="5">
                  <c:v>Прочие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6122.6</c:v>
                </c:pt>
                <c:pt idx="1">
                  <c:v>290.3</c:v>
                </c:pt>
                <c:pt idx="2">
                  <c:v>265</c:v>
                </c:pt>
                <c:pt idx="3">
                  <c:v>798.7</c:v>
                </c:pt>
                <c:pt idx="4">
                  <c:v>1656.2</c:v>
                </c:pt>
                <c:pt idx="5">
                  <c:v>670.6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8042-4D92-8ED7-B62C380F5C1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ln>
                  <a:solidFill>
                    <a:schemeClr val="tx2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ln>
                  <a:solidFill>
                    <a:schemeClr val="tx2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ln>
                  <a:solidFill>
                    <a:schemeClr val="tx2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ln>
                  <a:solidFill>
                    <a:schemeClr val="tx2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ln>
                  <a:solidFill>
                    <a:schemeClr val="tx2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6.8295004077109076E-2"/>
          <c:y val="0.53478571714117029"/>
          <c:w val="0.93170499592289091"/>
          <c:h val="0.465214282858829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ln>
                <a:solidFill>
                  <a:schemeClr val="tx2"/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Лист1!$A$2:$A$8</c:f>
              <c:strCache>
                <c:ptCount val="7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Социальная политика</c:v>
                </c:pt>
                <c:pt idx="3">
                  <c:v>Молодежная политика и спорт</c:v>
                </c:pt>
                <c:pt idx="4">
                  <c:v>Культура</c:v>
                </c:pt>
                <c:pt idx="5">
                  <c:v>ЖКХ и Национальная экономика</c:v>
                </c:pt>
                <c:pt idx="6">
                  <c:v>Прочие</c:v>
                </c:pt>
              </c:strCache>
            </c:strRef>
          </c:cat>
          <c:val>
            <c:numRef>
              <c:f>Лист1!$B$2:$B$8</c:f>
              <c:numCache>
                <c:formatCode>#,##0.00</c:formatCode>
                <c:ptCount val="7"/>
                <c:pt idx="0">
                  <c:v>3661.9578799999999</c:v>
                </c:pt>
                <c:pt idx="1">
                  <c:v>2581.91212</c:v>
                </c:pt>
                <c:pt idx="2">
                  <c:v>209.01</c:v>
                </c:pt>
                <c:pt idx="3">
                  <c:v>666.16</c:v>
                </c:pt>
                <c:pt idx="4">
                  <c:v>349.13</c:v>
                </c:pt>
                <c:pt idx="5">
                  <c:v>1656.20687</c:v>
                </c:pt>
                <c:pt idx="6">
                  <c:v>679.03312999999991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83-4210-BEDE-CE732499716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Лист1!$A$2:$A$8</c:f>
              <c:strCache>
                <c:ptCount val="7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Социальная политика</c:v>
                </c:pt>
                <c:pt idx="3">
                  <c:v>Молодежная политика и спорт</c:v>
                </c:pt>
                <c:pt idx="4">
                  <c:v>Культура</c:v>
                </c:pt>
                <c:pt idx="5">
                  <c:v>ЖКХ и Национальная экономика</c:v>
                </c:pt>
                <c:pt idx="6">
                  <c:v>Прочие</c:v>
                </c:pt>
              </c:strCache>
            </c:strRef>
          </c:cat>
          <c:val>
            <c:numRef>
              <c:f>Лист1!$C$2:$C$8</c:f>
              <c:numCache>
                <c:formatCode>#,##0.00</c:formatCode>
                <c:ptCount val="7"/>
                <c:pt idx="0">
                  <c:v>3971.13285</c:v>
                </c:pt>
                <c:pt idx="1">
                  <c:v>2531.08745</c:v>
                </c:pt>
                <c:pt idx="2">
                  <c:v>269.87900000000002</c:v>
                </c:pt>
                <c:pt idx="3">
                  <c:v>691.06150000000002</c:v>
                </c:pt>
                <c:pt idx="4">
                  <c:v>379.22590000000002</c:v>
                </c:pt>
                <c:pt idx="5">
                  <c:v>1524.8262</c:v>
                </c:pt>
                <c:pt idx="6">
                  <c:v>827.94200000000001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83-4210-BEDE-CE73249971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680248"/>
        <c:axId val="204680640"/>
      </c:barChart>
      <c:catAx>
        <c:axId val="204680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4680640"/>
        <c:crosses val="autoZero"/>
        <c:auto val="1"/>
        <c:lblAlgn val="ctr"/>
        <c:lblOffset val="100"/>
        <c:noMultiLvlLbl val="0"/>
      </c:catAx>
      <c:valAx>
        <c:axId val="204680640"/>
        <c:scaling>
          <c:orientation val="minMax"/>
          <c:max val="4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46802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 w="25363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786"/>
      </a:pPr>
      <a:endParaRPr lang="ru-RU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483081598282943E-2"/>
          <c:y val="0.12725256790650341"/>
          <c:w val="0.90504641996299928"/>
          <c:h val="0.740925487445839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2418950619102562E-2"/>
                  <c:y val="-2.451303871348938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24FF1A3-6A1F-48D1-A200-C94D25A8DDF4}" type="VALUE">
                      <a:rPr lang="en-US" sz="16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sz="1600">
                          <a:solidFill>
                            <a:schemeClr val="lt1"/>
                          </a:solidFill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solidFill>
                  <a:schemeClr val="accent1"/>
                </a:solidFill>
                <a:ln w="38100" cap="flat" cmpd="sng" algn="ctr">
                  <a:solidFill>
                    <a:schemeClr val="lt1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DBA-4B9F-8B2E-4DDEC928195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4E5D1E1-EF32-46CC-A09E-EE01CC3E49F6}" type="VALUE">
                      <a:rPr lang="en-US" sz="16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sz="1600">
                          <a:solidFill>
                            <a:schemeClr val="lt1"/>
                          </a:solidFill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solidFill>
                  <a:schemeClr val="accent1"/>
                </a:solidFill>
                <a:ln w="38100" cap="flat" cmpd="sng" algn="ctr">
                  <a:solidFill>
                    <a:schemeClr val="lt1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DBA-4B9F-8B2E-4DDEC928195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8141350-B217-4A50-9A59-F84FFC8E5CD4}" type="VALUE">
                      <a:rPr lang="en-US" sz="16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sz="1600">
                          <a:solidFill>
                            <a:schemeClr val="lt1"/>
                          </a:solidFill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solidFill>
                  <a:schemeClr val="accent1"/>
                </a:solidFill>
                <a:ln w="38100" cap="flat" cmpd="sng" algn="ctr">
                  <a:solidFill>
                    <a:schemeClr val="lt1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DBA-4B9F-8B2E-4DDEC9281954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  <c:pt idx="3">
                  <c:v>2019 год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5292.65</c:v>
                </c:pt>
                <c:pt idx="1">
                  <c:v>5678.41</c:v>
                </c:pt>
                <c:pt idx="2">
                  <c:v>6112.6099100000001</c:v>
                </c:pt>
                <c:pt idx="3">
                  <c:v>6558.9989999999998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ADBA-4B9F-8B2E-4DDEC928195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4681424"/>
        <c:axId val="204681816"/>
      </c:lineChart>
      <c:catAx>
        <c:axId val="204681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681816"/>
        <c:crosses val="autoZero"/>
        <c:auto val="1"/>
        <c:lblAlgn val="ctr"/>
        <c:lblOffset val="100"/>
        <c:noMultiLvlLbl val="0"/>
      </c:catAx>
      <c:valAx>
        <c:axId val="204681816"/>
        <c:scaling>
          <c:orientation val="minMax"/>
          <c:min val="47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681424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Лист1!$A$2:$A$9</c:f>
              <c:strCache>
                <c:ptCount val="8"/>
                <c:pt idx="0">
                  <c:v>Дорожное хозяйство</c:v>
                </c:pt>
                <c:pt idx="1">
                  <c:v>Транспорт</c:v>
                </c:pt>
                <c:pt idx="2">
                  <c:v>Капитальный ремонт МКД</c:v>
                </c:pt>
                <c:pt idx="3">
                  <c:v>Уличное освещение</c:v>
                </c:pt>
                <c:pt idx="4">
                  <c:v>Благоустройство, озеленение, содержание парков и скверов</c:v>
                </c:pt>
                <c:pt idx="5">
                  <c:v>Мероприятия по землеустройству и земплепользованию, проектные работы</c:v>
                </c:pt>
                <c:pt idx="6">
                  <c:v>Охрана окружающей среды</c:v>
                </c:pt>
                <c:pt idx="7">
                  <c:v>Прочие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508.7</c:v>
                </c:pt>
                <c:pt idx="1">
                  <c:v>533.79999999999995</c:v>
                </c:pt>
                <c:pt idx="2">
                  <c:v>267.3</c:v>
                </c:pt>
                <c:pt idx="3">
                  <c:v>145.19999999999999</c:v>
                </c:pt>
                <c:pt idx="4">
                  <c:v>131.6</c:v>
                </c:pt>
                <c:pt idx="5">
                  <c:v>30.1</c:v>
                </c:pt>
                <c:pt idx="6">
                  <c:v>13.8</c:v>
                </c:pt>
                <c:pt idx="7">
                  <c:v>25.7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0DB-4CB7-9B4E-3DEF2885A3A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Лист1!$A$2:$A$9</c:f>
              <c:strCache>
                <c:ptCount val="8"/>
                <c:pt idx="0">
                  <c:v>Дорожное хозяйство</c:v>
                </c:pt>
                <c:pt idx="1">
                  <c:v>Транспорт</c:v>
                </c:pt>
                <c:pt idx="2">
                  <c:v>Капитальный ремонт МКД</c:v>
                </c:pt>
                <c:pt idx="3">
                  <c:v>Уличное освещение</c:v>
                </c:pt>
                <c:pt idx="4">
                  <c:v>Благоустройство, озеленение, содержание парков и скверов</c:v>
                </c:pt>
                <c:pt idx="5">
                  <c:v>Мероприятия по землеустройству и земплепользованию, проектные работы</c:v>
                </c:pt>
                <c:pt idx="6">
                  <c:v>Охрана окружающей среды</c:v>
                </c:pt>
                <c:pt idx="7">
                  <c:v>Прочие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768</c:v>
                </c:pt>
                <c:pt idx="1">
                  <c:v>144.30000000000001</c:v>
                </c:pt>
                <c:pt idx="2">
                  <c:v>267.3</c:v>
                </c:pt>
                <c:pt idx="3">
                  <c:v>149.19999999999999</c:v>
                </c:pt>
                <c:pt idx="4">
                  <c:v>124.4</c:v>
                </c:pt>
                <c:pt idx="5">
                  <c:v>22.2</c:v>
                </c:pt>
                <c:pt idx="6">
                  <c:v>31.8</c:v>
                </c:pt>
                <c:pt idx="7">
                  <c:v>17.600000000000001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C0DB-4CB7-9B4E-3DEF2885A3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682600"/>
        <c:axId val="204682992"/>
      </c:barChart>
      <c:catAx>
        <c:axId val="204682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682992"/>
        <c:crosses val="autoZero"/>
        <c:auto val="1"/>
        <c:lblAlgn val="ctr"/>
        <c:lblOffset val="100"/>
        <c:noMultiLvlLbl val="0"/>
      </c:catAx>
      <c:valAx>
        <c:axId val="204682992"/>
        <c:scaling>
          <c:orientation val="minMax"/>
          <c:max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млн. руб.</a:t>
                </a:r>
              </a:p>
            </c:rich>
          </c:tx>
          <c:layout>
            <c:manualLayout>
              <c:xMode val="edge"/>
              <c:yMode val="edge"/>
              <c:x val="5.8842362238215193E-2"/>
              <c:y val="0.660658675128931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197" b="0" i="0" u="none" strike="noStrike" kern="1200" baseline="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6826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95000"/>
              <a:lumOff val="5000"/>
            </a:schemeClr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0.54701</cdr:x>
      <cdr:y>0.02922</cdr:y>
    </cdr:from>
    <cdr:to>
      <cdr:x>0.97559</cdr:x>
      <cdr:y>0.10864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4943054" y="169863"/>
          <a:ext cx="3872861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400" b="1" cap="none" spc="0" dirty="0" smtClean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Всего 5 092 млн. руб.</a:t>
          </a:r>
          <a:endParaRPr lang="ru-RU" sz="2400" b="1" cap="none" spc="0" dirty="0">
            <a:ln w="0"/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0.58269</cdr:x>
      <cdr:y>0.02149</cdr:y>
    </cdr:from>
    <cdr:to>
      <cdr:x>1</cdr:x>
      <cdr:y>0.10235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4967135" y="122698"/>
          <a:ext cx="3557355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400" b="1" cap="none" spc="0" dirty="0" smtClean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Всего 946 млн. руб.</a:t>
          </a:r>
          <a:endParaRPr lang="ru-RU" sz="2400" b="1" cap="none" spc="0" dirty="0">
            <a:ln w="0"/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0.32422</cdr:x>
      <cdr:y>0.23281</cdr:y>
    </cdr:from>
    <cdr:to>
      <cdr:x>0.45938</cdr:x>
      <cdr:y>0.37154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763850" y="1329240"/>
          <a:ext cx="1152128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0.44478</cdr:x>
      <cdr:y>0.3695</cdr:y>
    </cdr:from>
    <cdr:to>
      <cdr:x>0.58838</cdr:x>
      <cdr:y>0.49562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791508" y="2109702"/>
          <a:ext cx="1224136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/>
            <a:t>73 млн. руб.</a:t>
          </a:r>
        </a:p>
        <a:p xmlns:a="http://schemas.openxmlformats.org/drawingml/2006/main">
          <a:pPr algn="ctr"/>
          <a:r>
            <a:rPr lang="ru-RU" sz="1800" b="1" dirty="0" smtClean="0"/>
            <a:t>8%</a:t>
          </a:r>
        </a:p>
        <a:p xmlns:a="http://schemas.openxmlformats.org/drawingml/2006/main">
          <a:endParaRPr lang="ru-RU" sz="16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0.03357</cdr:x>
      <cdr:y>0.81824</cdr:y>
    </cdr:from>
    <cdr:to>
      <cdr:x>0.15567</cdr:x>
      <cdr:y>0.86887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288032" y="4538293"/>
          <a:ext cx="1047722" cy="2808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>
              <a:latin typeface="Times New Roman" pitchFamily="18" charset="0"/>
              <a:cs typeface="Times New Roman" pitchFamily="18" charset="0"/>
            </a:rPr>
            <a:t>м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лн. руб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0.88942</cdr:x>
      <cdr:y>0.14313</cdr:y>
    </cdr:from>
    <cdr:to>
      <cdr:x>0.97331</cdr:x>
      <cdr:y>0.18208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7634138" y="793877"/>
          <a:ext cx="72008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0.87249</cdr:x>
      <cdr:y>0.19506</cdr:y>
    </cdr:from>
    <cdr:to>
      <cdr:x>0.948</cdr:x>
      <cdr:y>0.247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7488832" y="1081909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0.44783</cdr:x>
      <cdr:y>0.30886</cdr:y>
    </cdr:from>
    <cdr:to>
      <cdr:x>0.55217</cdr:x>
      <cdr:y>0.38687</cdr:y>
    </cdr:to>
    <cdr:cxnSp macro="">
      <cdr:nvCxnSpPr>
        <cdr:cNvPr id="4" name="Прямая со стрелкой 3"/>
        <cdr:cNvCxnSpPr/>
      </cdr:nvCxnSpPr>
      <cdr:spPr>
        <a:xfrm xmlns:a="http://schemas.openxmlformats.org/drawingml/2006/main" flipV="1">
          <a:off x="3708964" y="1440160"/>
          <a:ext cx="864060" cy="363749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3A05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0.24345</cdr:x>
      <cdr:y>0.46139</cdr:y>
    </cdr:from>
    <cdr:to>
      <cdr:x>0.34778</cdr:x>
      <cdr:y>0.5386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 flipV="1">
          <a:off x="2016224" y="2151413"/>
          <a:ext cx="864060" cy="360018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3A05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0.66948</cdr:x>
      <cdr:y>0.15443</cdr:y>
    </cdr:from>
    <cdr:to>
      <cdr:x>0.77381</cdr:x>
      <cdr:y>0.23244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 flipV="1">
          <a:off x="5544616" y="720080"/>
          <a:ext cx="864060" cy="363749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3A05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0.44198</cdr:x>
      <cdr:y>0.27175</cdr:y>
    </cdr:from>
    <cdr:to>
      <cdr:x>0.52892</cdr:x>
      <cdr:y>0.34435</cdr:y>
    </cdr:to>
    <cdr:sp macro="" textlink="">
      <cdr:nvSpPr>
        <cdr:cNvPr id="8" name="TextBox 8"/>
        <cdr:cNvSpPr txBox="1"/>
      </cdr:nvSpPr>
      <cdr:spPr>
        <a:xfrm xmlns:a="http://schemas.openxmlformats.org/drawingml/2006/main" rot="20310681">
          <a:off x="3660443" y="1267105"/>
          <a:ext cx="72008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78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354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532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709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886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062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240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418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+7%</a:t>
          </a:r>
          <a:endParaRPr lang="ru-RU" sz="1600" b="1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0.66525</cdr:x>
      <cdr:y>0.10298</cdr:y>
    </cdr:from>
    <cdr:to>
      <cdr:x>0.7522</cdr:x>
      <cdr:y>0.17558</cdr:y>
    </cdr:to>
    <cdr:sp macro="" textlink="">
      <cdr:nvSpPr>
        <cdr:cNvPr id="9" name="TextBox 8"/>
        <cdr:cNvSpPr txBox="1"/>
      </cdr:nvSpPr>
      <cdr:spPr>
        <a:xfrm xmlns:a="http://schemas.openxmlformats.org/drawingml/2006/main" rot="20310681">
          <a:off x="5509591" y="480163"/>
          <a:ext cx="72008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+7%</a:t>
          </a:r>
          <a:endParaRPr lang="ru-RU" sz="1600" b="1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15A87-0D05-471C-A05F-A190CD3C8573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59150-21DB-46FA-974B-05C01ACF2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983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59150-21DB-46FA-974B-05C01ACF234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48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" preserve="1">
  <p:cSld name="1_Blank colo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0" y="1"/>
            <a:ext cx="9144000" cy="1105544"/>
          </a:xfrm>
          <a:prstGeom prst="rect">
            <a:avLst/>
          </a:prstGeom>
          <a:solidFill>
            <a:srgbClr val="3477B2"/>
          </a:solidFill>
          <a:ln>
            <a:solidFill>
              <a:srgbClr val="018ABD"/>
            </a:solidFill>
          </a:ln>
        </p:spPr>
        <p:txBody>
          <a:bodyPr spcFirstLastPara="1" wrap="square" lIns="91376" tIns="91376" rIns="91376" bIns="91376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5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" name="Shape 61"/>
          <p:cNvSpPr/>
          <p:nvPr userDrawn="1"/>
        </p:nvSpPr>
        <p:spPr>
          <a:xfrm>
            <a:off x="0" y="6265621"/>
            <a:ext cx="9144000" cy="592379"/>
          </a:xfrm>
          <a:prstGeom prst="rect">
            <a:avLst/>
          </a:prstGeom>
          <a:solidFill>
            <a:srgbClr val="DEEBF6"/>
          </a:solidFill>
          <a:ln>
            <a:noFill/>
          </a:ln>
        </p:spPr>
        <p:txBody>
          <a:bodyPr spcFirstLastPara="1" wrap="square" lIns="91376" tIns="91376" rIns="91376" bIns="91376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5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" name="Shape 22"/>
          <p:cNvSpPr txBox="1">
            <a:spLocks/>
          </p:cNvSpPr>
          <p:nvPr userDrawn="1"/>
        </p:nvSpPr>
        <p:spPr>
          <a:xfrm>
            <a:off x="-433951" y="6364670"/>
            <a:ext cx="9918915" cy="66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76" tIns="91376" rIns="91376" bIns="91376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3600" b="1" i="0" u="none" strike="noStrike" cap="none">
                <a:solidFill>
                  <a:schemeClr val="bg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ru-RU" sz="1700" b="0" kern="0" dirty="0" smtClean="0">
                <a:solidFill>
                  <a:srgbClr val="3477B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Итоги социально-экономического развития города за 9</a:t>
            </a:r>
            <a:r>
              <a:rPr lang="en-US" sz="1700" b="0" kern="0" dirty="0" smtClean="0">
                <a:solidFill>
                  <a:srgbClr val="3477B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700" b="0" kern="0" dirty="0" smtClean="0">
                <a:solidFill>
                  <a:srgbClr val="3477B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месяцев 2018 года</a:t>
            </a:r>
          </a:p>
        </p:txBody>
      </p:sp>
      <p:sp>
        <p:nvSpPr>
          <p:cNvPr id="3" name="Shape 61"/>
          <p:cNvSpPr/>
          <p:nvPr userDrawn="1"/>
        </p:nvSpPr>
        <p:spPr>
          <a:xfrm>
            <a:off x="0" y="6133705"/>
            <a:ext cx="9144000" cy="179303"/>
          </a:xfrm>
          <a:prstGeom prst="rect">
            <a:avLst/>
          </a:prstGeom>
          <a:solidFill>
            <a:srgbClr val="3477B2"/>
          </a:solidFill>
          <a:ln>
            <a:noFill/>
          </a:ln>
        </p:spPr>
        <p:txBody>
          <a:bodyPr spcFirstLastPara="1" wrap="square" lIns="91376" tIns="91376" rIns="91376" bIns="91376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5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pic>
        <p:nvPicPr>
          <p:cNvPr id="6" name="Picture 4" descr="C:\Users\Пользователь\Desktop\158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1625" y="205127"/>
            <a:ext cx="543291" cy="683457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6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328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/>
              <a:t>2/03/2020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44425" y="563333"/>
            <a:ext cx="32268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36" tIns="121836" rIns="121836" bIns="121836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723799" y="2115100"/>
            <a:ext cx="6092100" cy="41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36" tIns="121836" rIns="121836" bIns="121836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▪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▫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▸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8524628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O:\Деловой понедельник\обложки фарид фанилевич\деловой понедельник чисты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Прямоугольник 2"/>
          <p:cNvSpPr>
            <a:spLocks noChangeArrowheads="1"/>
          </p:cNvSpPr>
          <p:nvPr/>
        </p:nvSpPr>
        <p:spPr bwMode="auto">
          <a:xfrm>
            <a:off x="611188" y="5157792"/>
            <a:ext cx="81438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dirty="0" smtClean="0">
                <a:solidFill>
                  <a:srgbClr val="FFFFFF"/>
                </a:solidFill>
                <a:latin typeface="Tahoma" pitchFamily="34" charset="0"/>
              </a:rPr>
              <a:t>Отчет об </a:t>
            </a:r>
            <a:r>
              <a:rPr lang="ru-RU" altLang="ru-RU" sz="2400" dirty="0">
                <a:solidFill>
                  <a:srgbClr val="FFFFFF"/>
                </a:solidFill>
                <a:latin typeface="Tahoma" pitchFamily="34" charset="0"/>
              </a:rPr>
              <a:t>исполнении бюджета </a:t>
            </a:r>
          </a:p>
          <a:p>
            <a:pPr algn="ctr" eaLnBrk="1" hangingPunct="1"/>
            <a:r>
              <a:rPr lang="ru-RU" altLang="ru-RU" sz="2400" dirty="0">
                <a:solidFill>
                  <a:srgbClr val="FFFFFF"/>
                </a:solidFill>
                <a:latin typeface="Tahoma" pitchFamily="34" charset="0"/>
              </a:rPr>
              <a:t>города Набережные Челны </a:t>
            </a:r>
            <a:endParaRPr lang="ru-RU" altLang="ru-RU" sz="2400" dirty="0" smtClean="0">
              <a:solidFill>
                <a:srgbClr val="FFFFFF"/>
              </a:solidFill>
              <a:latin typeface="Tahoma" pitchFamily="34" charset="0"/>
            </a:endParaRPr>
          </a:p>
          <a:p>
            <a:pPr algn="ctr" eaLnBrk="1" hangingPunct="1"/>
            <a:r>
              <a:rPr lang="ru-RU" altLang="ru-RU" sz="2400" dirty="0" smtClean="0">
                <a:solidFill>
                  <a:srgbClr val="FFFFFF"/>
                </a:solidFill>
                <a:latin typeface="Tahoma" pitchFamily="34" charset="0"/>
              </a:rPr>
              <a:t>за</a:t>
            </a:r>
            <a:r>
              <a:rPr lang="en-US" altLang="ru-RU" sz="2400" dirty="0" smtClean="0">
                <a:solidFill>
                  <a:srgbClr val="FFFFFF"/>
                </a:solidFill>
                <a:latin typeface="Tahoma" pitchFamily="34" charset="0"/>
              </a:rPr>
              <a:t> </a:t>
            </a:r>
            <a:r>
              <a:rPr lang="ru-RU" altLang="ru-RU" sz="2400" dirty="0" smtClean="0">
                <a:solidFill>
                  <a:srgbClr val="FFFFFF"/>
                </a:solidFill>
                <a:latin typeface="Tahoma" pitchFamily="34" charset="0"/>
              </a:rPr>
              <a:t>2019 год</a:t>
            </a:r>
            <a:endParaRPr lang="en-US" altLang="ru-RU" sz="2400" dirty="0" smtClean="0">
              <a:solidFill>
                <a:srgbClr val="FFFFFF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18050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0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971601" y="130059"/>
            <a:ext cx="669674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Структура расходов бюджета города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млн</a:t>
            </a:r>
            <a:r>
              <a:rPr lang="ru-RU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рублей, </a:t>
            </a:r>
            <a:r>
              <a:rPr lang="ru-RU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%)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270937748"/>
              </p:ext>
            </p:extLst>
          </p:nvPr>
        </p:nvGraphicFramePr>
        <p:xfrm>
          <a:off x="4499992" y="988400"/>
          <a:ext cx="446449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401260956"/>
              </p:ext>
            </p:extLst>
          </p:nvPr>
        </p:nvGraphicFramePr>
        <p:xfrm>
          <a:off x="261370" y="1029559"/>
          <a:ext cx="4814686" cy="5828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5836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0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4"/>
          <p:cNvSpPr>
            <a:spLocks noChangeArrowheads="1"/>
          </p:cNvSpPr>
          <p:nvPr/>
        </p:nvSpPr>
        <p:spPr bwMode="auto">
          <a:xfrm>
            <a:off x="1115615" y="75006"/>
            <a:ext cx="68407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Функциональная структура бюджета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2018 и </a:t>
            </a: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2019 г. </a:t>
            </a:r>
          </a:p>
        </p:txBody>
      </p:sp>
      <p:graphicFrame>
        <p:nvGraphicFramePr>
          <p:cNvPr id="10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4780172"/>
              </p:ext>
            </p:extLst>
          </p:nvPr>
        </p:nvGraphicFramePr>
        <p:xfrm>
          <a:off x="467544" y="1122955"/>
          <a:ext cx="8580616" cy="5546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0305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0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827584" y="133350"/>
            <a:ext cx="68407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Динамика выплаты заработной платы 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</a:t>
            </a: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2016-2019гг</a:t>
            </a: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(млн</a:t>
            </a: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руб</a:t>
            </a: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.)</a:t>
            </a:r>
          </a:p>
        </p:txBody>
      </p:sp>
      <p:graphicFrame>
        <p:nvGraphicFramePr>
          <p:cNvPr id="7" name="Диаграмма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255389"/>
              </p:ext>
            </p:extLst>
          </p:nvPr>
        </p:nvGraphicFramePr>
        <p:xfrm>
          <a:off x="611560" y="1340768"/>
          <a:ext cx="8281988" cy="4662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 rot="20310681">
            <a:off x="2699792" y="321297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+7%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964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-3047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755577" y="37719"/>
            <a:ext cx="698477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Финансирование отраслей «Национальная экономика», «Жилищно-коммунальное хозяйство», «Охрана окружающей среды» за </a:t>
            </a:r>
            <a:r>
              <a:rPr lang="ru-RU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 и 2019гг.</a:t>
            </a:r>
            <a:r>
              <a:rPr lang="ru-RU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(млн. рублей)</a:t>
            </a:r>
            <a:endParaRPr lang="ru-RU" sz="1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3385826"/>
              </p:ext>
            </p:extLst>
          </p:nvPr>
        </p:nvGraphicFramePr>
        <p:xfrm>
          <a:off x="170334" y="1124744"/>
          <a:ext cx="8794154" cy="5544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5261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0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4"/>
          <p:cNvSpPr>
            <a:spLocks noChangeArrowheads="1"/>
          </p:cNvSpPr>
          <p:nvPr/>
        </p:nvSpPr>
        <p:spPr bwMode="auto">
          <a:xfrm>
            <a:off x="789176" y="228744"/>
            <a:ext cx="70439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Социальные расходы </a:t>
            </a:r>
            <a:endParaRPr lang="ru-RU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558499" y="1544888"/>
            <a:ext cx="6173741" cy="495077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Оказание банных услуг льготной категории населения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46717" y="1603086"/>
            <a:ext cx="872955" cy="410735"/>
          </a:xfrm>
          <a:prstGeom prst="roundRect">
            <a:avLst>
              <a:gd name="adj" fmla="val 10000"/>
            </a:avLst>
          </a:prstGeom>
          <a:blipFill>
            <a:blip r:embed="rId4" cstate="print">
              <a:extLst/>
            </a:blip>
            <a:srcRect/>
            <a:stretch>
              <a:fillRect t="-4000" b="-4000"/>
            </a:stretch>
          </a:blipFill>
          <a:ex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Полилиния 12"/>
          <p:cNvSpPr/>
          <p:nvPr/>
        </p:nvSpPr>
        <p:spPr>
          <a:xfrm>
            <a:off x="531947" y="2068985"/>
            <a:ext cx="6200293" cy="577137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Оказание услуг гражданам пожилого возраста в пансионате для ветеранов труда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91734" y="2159505"/>
            <a:ext cx="927938" cy="420527"/>
          </a:xfrm>
          <a:prstGeom prst="roundRect">
            <a:avLst>
              <a:gd name="adj" fmla="val 10000"/>
            </a:avLst>
          </a:prstGeom>
          <a:blipFill>
            <a:blip r:embed="rId5" cstate="print">
              <a:extLst/>
            </a:blip>
            <a:srcRect/>
            <a:stretch>
              <a:fillRect t="-4000" b="-4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541330" y="2678376"/>
            <a:ext cx="6190910" cy="558788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Адресная социальная поддержка населению города Набережные Челны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83985" y="2768872"/>
            <a:ext cx="935687" cy="401347"/>
          </a:xfrm>
          <a:prstGeom prst="roundRect">
            <a:avLst>
              <a:gd name="adj" fmla="val 10000"/>
            </a:avLst>
          </a:prstGeom>
          <a:blipFill>
            <a:blip r:embed="rId6" cstate="print">
              <a:extLst/>
            </a:blip>
            <a:srcRect/>
            <a:stretch>
              <a:fillRect t="-29000" b="-2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Полилиния 17"/>
          <p:cNvSpPr/>
          <p:nvPr/>
        </p:nvSpPr>
        <p:spPr>
          <a:xfrm>
            <a:off x="502922" y="3275289"/>
            <a:ext cx="6229318" cy="565760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Выплата компенсации части родительской платы за присмотр и уход за ребенком в детском саду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91734" y="3339908"/>
            <a:ext cx="927938" cy="433935"/>
          </a:xfrm>
          <a:prstGeom prst="roundRect">
            <a:avLst>
              <a:gd name="adj" fmla="val 10000"/>
            </a:avLst>
          </a:prstGeom>
          <a:blipFill>
            <a:blip r:embed="rId7" cstate="print">
              <a:extLst/>
            </a:blip>
            <a:srcRect/>
            <a:stretch>
              <a:fillRect t="-29000" b="-2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Скругленный прямоугольник 19"/>
          <p:cNvSpPr/>
          <p:nvPr/>
        </p:nvSpPr>
        <p:spPr>
          <a:xfrm>
            <a:off x="7916822" y="1539905"/>
            <a:ext cx="1043918" cy="45575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3,0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60184" y="2063205"/>
            <a:ext cx="1048647" cy="55516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3,7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966212" y="2724272"/>
            <a:ext cx="1042619" cy="45164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5,5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960184" y="6516493"/>
            <a:ext cx="1056112" cy="307262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375,4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545223" y="1188466"/>
            <a:ext cx="6187017" cy="298131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Наименование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расходов</a:t>
            </a:r>
          </a:p>
        </p:txBody>
      </p:sp>
      <p:sp>
        <p:nvSpPr>
          <p:cNvPr id="25" name="Полилиния 24"/>
          <p:cNvSpPr/>
          <p:nvPr/>
        </p:nvSpPr>
        <p:spPr bwMode="auto">
          <a:xfrm>
            <a:off x="503549" y="3885188"/>
            <a:ext cx="6228692" cy="467768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Субсидии на питание детей </a:t>
            </a: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общеобразовательных учреждениях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916822" y="3296814"/>
            <a:ext cx="1093788" cy="47907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103,3</a:t>
            </a:r>
            <a:endParaRPr lang="ru-RU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950432" y="3856271"/>
            <a:ext cx="1063129" cy="42202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78,2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85509" y="3932252"/>
            <a:ext cx="924459" cy="396663"/>
          </a:xfrm>
          <a:prstGeom prst="roundRect">
            <a:avLst/>
          </a:prstGeom>
          <a:blipFill>
            <a:blip r:embed="rId4" cstate="print">
              <a:extLst/>
            </a:blip>
            <a:srcRect/>
            <a:stretch>
              <a:fillRect t="-4000" b="-4000"/>
            </a:stretch>
          </a:blip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9" name="Полилиния 28"/>
          <p:cNvSpPr/>
          <p:nvPr/>
        </p:nvSpPr>
        <p:spPr>
          <a:xfrm>
            <a:off x="514424" y="4365146"/>
            <a:ext cx="6217816" cy="433376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Перевозка в сады-огороды льготной категории населения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936956" y="4350411"/>
            <a:ext cx="1063129" cy="43568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14,5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Полилиния 30"/>
          <p:cNvSpPr/>
          <p:nvPr/>
        </p:nvSpPr>
        <p:spPr>
          <a:xfrm>
            <a:off x="503548" y="4824065"/>
            <a:ext cx="6228692" cy="626941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Временное трудоустройство несовершеннолетних граждан в возрасте от 14 до 18 лет в каникулярное и свободное от учебы времени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960184" y="4882743"/>
            <a:ext cx="1048905" cy="55277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7,7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Полилиния 32"/>
          <p:cNvSpPr/>
          <p:nvPr/>
        </p:nvSpPr>
        <p:spPr>
          <a:xfrm>
            <a:off x="487804" y="5471430"/>
            <a:ext cx="6244436" cy="465338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Программа отдыха, оздоровления занятости детей и молодежи 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960184" y="5507625"/>
            <a:ext cx="1025490" cy="41025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97,8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5" name="Picture 2" descr="https://intv.by/upload/iblock/ced/ced4ea8ee1c6e0a5ffe18a042b1c170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56" y="4399490"/>
            <a:ext cx="885818" cy="378492"/>
          </a:xfrm>
          <a:prstGeom prst="roundRect">
            <a:avLst>
              <a:gd name="adj" fmla="val 4167"/>
            </a:avLst>
          </a:prstGeom>
          <a:blipFill>
            <a:blip r:embed="rId6" cstate="print">
              <a:extLst/>
            </a:blip>
            <a:srcRect/>
            <a:stretch>
              <a:fillRect t="-29000" b="-29000"/>
            </a:stretch>
          </a:blipFill>
          <a:scene3d>
            <a:camera prst="orthographicFront"/>
            <a:lightRig rig="threePt" dir="t"/>
          </a:scene3d>
          <a:sp3d contourW="25400">
            <a:contourClr>
              <a:schemeClr val="bg1"/>
            </a:contourClr>
          </a:sp3d>
          <a:extLst/>
        </p:spPr>
      </p:pic>
      <p:pic>
        <p:nvPicPr>
          <p:cNvPr id="36" name="Picture 4" descr="http://volhovinfo.ru/images/wp-content/998/83998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643" y="4882744"/>
            <a:ext cx="889416" cy="515080"/>
          </a:xfrm>
          <a:prstGeom prst="roundRect">
            <a:avLst>
              <a:gd name="adj" fmla="val 4167"/>
            </a:avLst>
          </a:prstGeom>
          <a:blipFill>
            <a:blip r:embed="rId6" cstate="print">
              <a:extLst/>
            </a:blip>
            <a:srcRect/>
            <a:stretch>
              <a:fillRect t="-29000" b="-29000"/>
            </a:stretch>
          </a:blipFill>
          <a:scene3d>
            <a:camera prst="orthographicFront"/>
            <a:lightRig rig="threePt" dir="t"/>
          </a:scene3d>
          <a:sp3d contourW="25400">
            <a:contourClr>
              <a:schemeClr val="bg1"/>
            </a:contourClr>
          </a:sp3d>
          <a:extLst/>
        </p:spPr>
      </p:pic>
      <p:pic>
        <p:nvPicPr>
          <p:cNvPr id="37" name="Picture 10" descr="http://il.vgoroden.ru/lj2udiu2qqbee_1krxg11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34" y="5516137"/>
            <a:ext cx="907110" cy="384400"/>
          </a:xfrm>
          <a:prstGeom prst="roundRect">
            <a:avLst>
              <a:gd name="adj" fmla="val 4167"/>
            </a:avLst>
          </a:prstGeom>
          <a:blipFill>
            <a:blip r:embed="rId6" cstate="print">
              <a:extLst/>
            </a:blip>
            <a:srcRect/>
            <a:stretch>
              <a:fillRect t="-29000" b="-29000"/>
            </a:stretch>
          </a:blipFill>
          <a:scene3d>
            <a:camera prst="orthographicFront"/>
            <a:lightRig rig="threePt" dir="t"/>
          </a:scene3d>
          <a:sp3d contourW="25400">
            <a:contourClr>
              <a:schemeClr val="bg1"/>
            </a:contourClr>
          </a:sp3d>
          <a:extLst/>
        </p:spPr>
      </p:pic>
      <p:sp>
        <p:nvSpPr>
          <p:cNvPr id="38" name="Полилиния 37"/>
          <p:cNvSpPr/>
          <p:nvPr/>
        </p:nvSpPr>
        <p:spPr>
          <a:xfrm>
            <a:off x="479915" y="5945309"/>
            <a:ext cx="6252325" cy="619865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Ежемесячная </a:t>
            </a:r>
            <a:r>
              <a:rPr lang="ru-RU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денежная выплата </a:t>
            </a:r>
            <a:r>
              <a:rPr lang="ru-RU" sz="1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содержание детей-сирот и детей, оставшихся без попечения родителей, переданных под опеку в приемные семьи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952209" y="5957373"/>
            <a:ext cx="1033465" cy="51962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61,7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0" name="Picture 2" descr="ÐÐ°ÑÑÐ¸Ð½ÐºÐ¸ Ð¿Ð¾ Ð·Ð°Ð¿ÑÐ¾ÑÑ Ð´ÐµÑÐ¸ ÑÐ¸ÑÐ¾ÑÑ ÐºÐ°ÑÑÐ¸Ð½Ð°ÐºÐ° Ð´Ð»Ñ ÑÐ»Ð°Ð¹Ð´Ð°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11" y="6029138"/>
            <a:ext cx="894033" cy="435168"/>
          </a:xfrm>
          <a:prstGeom prst="roundRect">
            <a:avLst>
              <a:gd name="adj" fmla="val 4167"/>
            </a:avLst>
          </a:prstGeom>
          <a:blipFill>
            <a:blip r:embed="rId6" cstate="print">
              <a:extLst/>
            </a:blip>
            <a:srcRect/>
            <a:stretch>
              <a:fillRect t="-29000" b="-29000"/>
            </a:stretch>
          </a:blipFill>
          <a:scene3d>
            <a:camera prst="orthographicFront"/>
            <a:lightRig rig="threePt" dir="t"/>
          </a:scene3d>
          <a:sp3d contourW="25400">
            <a:contourClr>
              <a:schemeClr val="bg1"/>
            </a:contourClr>
          </a:sp3d>
          <a:extLst/>
        </p:spPr>
      </p:pic>
      <p:sp>
        <p:nvSpPr>
          <p:cNvPr id="41" name="Скругленный прямоугольник 40"/>
          <p:cNvSpPr/>
          <p:nvPr/>
        </p:nvSpPr>
        <p:spPr>
          <a:xfrm>
            <a:off x="7904628" y="1221320"/>
            <a:ext cx="1034168" cy="23903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ыс. руб.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6776568" y="1221321"/>
            <a:ext cx="1034168" cy="23242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ыс. руб.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776568" y="1544888"/>
            <a:ext cx="1043918" cy="45575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3,0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788074" y="2079972"/>
            <a:ext cx="1048647" cy="55516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3,9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794102" y="2707175"/>
            <a:ext cx="1042619" cy="48583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5,3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6750564" y="3306827"/>
            <a:ext cx="1086157" cy="47907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112,5</a:t>
            </a:r>
            <a:endParaRPr lang="ru-RU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6784242" y="3879656"/>
            <a:ext cx="1063129" cy="42202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69,8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794102" y="4362835"/>
            <a:ext cx="1063129" cy="43568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14,8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6784180" y="4873428"/>
            <a:ext cx="1048905" cy="55277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7,7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6784180" y="5485825"/>
            <a:ext cx="1025490" cy="41025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95,6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6776205" y="5964788"/>
            <a:ext cx="1033465" cy="51962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0,0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6787089" y="6518521"/>
            <a:ext cx="1056643" cy="307262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312,6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6775502" y="892324"/>
            <a:ext cx="1034168" cy="23242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 год</a:t>
            </a: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7890716" y="886850"/>
            <a:ext cx="1034168" cy="23242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2019 год</a:t>
            </a:r>
          </a:p>
        </p:txBody>
      </p:sp>
    </p:spTree>
    <p:extLst>
      <p:ext uri="{BB962C8B-B14F-4D97-AF65-F5344CB8AC3E}">
        <p14:creationId xmlns:p14="http://schemas.microsoft.com/office/powerpoint/2010/main" val="213133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8214"/>
            <a:ext cx="648072" cy="812255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705" y="0"/>
            <a:ext cx="1566295" cy="940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598" y="119965"/>
            <a:ext cx="68407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Параметры бюджета муниципального образования город Набережные Челны за </a:t>
            </a: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2019 </a:t>
            </a:r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 (в рублях)</a:t>
            </a:r>
          </a:p>
        </p:txBody>
      </p:sp>
      <p:sp>
        <p:nvSpPr>
          <p:cNvPr id="10" name="Нашивка 9"/>
          <p:cNvSpPr/>
          <p:nvPr/>
        </p:nvSpPr>
        <p:spPr>
          <a:xfrm>
            <a:off x="1123255" y="2084502"/>
            <a:ext cx="6854007" cy="1152128"/>
          </a:xfrm>
          <a:prstGeom prst="chevron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ДОХОДЫ - 9 997 647 196,77 </a:t>
            </a:r>
          </a:p>
        </p:txBody>
      </p:sp>
      <p:sp>
        <p:nvSpPr>
          <p:cNvPr id="11" name="Нашивка 10"/>
          <p:cNvSpPr/>
          <p:nvPr/>
        </p:nvSpPr>
        <p:spPr>
          <a:xfrm>
            <a:off x="1128393" y="3785578"/>
            <a:ext cx="6854007" cy="1157172"/>
          </a:xfrm>
          <a:prstGeom prst="chevron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1066800">
              <a:lnSpc>
                <a:spcPct val="90000"/>
              </a:lnSpc>
              <a:spcAft>
                <a:spcPct val="15000"/>
              </a:spcAft>
            </a:pPr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РАСХОДЫ - 10 195 155 119,63 </a:t>
            </a:r>
          </a:p>
        </p:txBody>
      </p:sp>
    </p:spTree>
    <p:extLst>
      <p:ext uri="{BB962C8B-B14F-4D97-AF65-F5344CB8AC3E}">
        <p14:creationId xmlns:p14="http://schemas.microsoft.com/office/powerpoint/2010/main" val="52053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220" y="1412777"/>
            <a:ext cx="6552728" cy="4468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23528" y="124564"/>
            <a:ext cx="8820472" cy="2123654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Уважаемые </a:t>
            </a:r>
            <a:r>
              <a:rPr lang="ru-RU" sz="33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участники публичных слушаний!</a:t>
            </a:r>
            <a:endParaRPr lang="ru-RU" sz="33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Просьба выключить </a:t>
            </a:r>
            <a:b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мобильные телефоны!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4221089"/>
            <a:ext cx="8820472" cy="2123659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ru-RU" sz="3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Киңәшмәд</a:t>
            </a:r>
            <a:r>
              <a:rPr lang="tt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 катнашучылар иг</a:t>
            </a:r>
            <a:r>
              <a:rPr lang="ru-RU" sz="3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ътибарына</a:t>
            </a:r>
            <a: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  <a:p>
            <a:pPr algn="ctr"/>
            <a:r>
              <a:rPr lang="ru-RU" sz="3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Кәрәзле</a:t>
            </a:r>
            <a: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телефоннарыгызны</a:t>
            </a:r>
            <a: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сүндереп</a:t>
            </a:r>
            <a: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куюыгызны</a:t>
            </a:r>
            <a: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сорыйбыз</a:t>
            </a:r>
            <a:r>
              <a:rPr lang="ru-RU" sz="3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71268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8214"/>
            <a:ext cx="648072" cy="81225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49602" y="1248410"/>
            <a:ext cx="8405216" cy="1615823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ru-RU" altLang="ru-RU" sz="3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 об </a:t>
            </a:r>
            <a:r>
              <a:rPr lang="ru-RU" altLang="ru-RU" sz="33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исполнении бюджета </a:t>
            </a:r>
          </a:p>
          <a:p>
            <a:pPr algn="ctr"/>
            <a:r>
              <a:rPr lang="ru-RU" altLang="ru-RU" sz="33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города Набережные Челны </a:t>
            </a:r>
          </a:p>
          <a:p>
            <a:pPr algn="ctr"/>
            <a:r>
              <a:rPr lang="ru-RU" altLang="ru-RU" sz="33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</a:t>
            </a:r>
            <a:r>
              <a:rPr lang="en-US" altLang="ru-RU" sz="33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3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2019 год</a:t>
            </a:r>
            <a:endParaRPr lang="en-US" altLang="ru-RU" sz="33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41408" y="3598779"/>
            <a:ext cx="7416824" cy="3062373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ru-RU" sz="3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Сагидуллина Ирина Алексеевна</a:t>
            </a:r>
            <a:endParaRPr lang="ru-RU" sz="33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33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Заместитель Руководителя </a:t>
            </a:r>
          </a:p>
          <a:p>
            <a:pPr algn="ctr"/>
            <a:r>
              <a:rPr lang="ru-RU" sz="33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Исполнительного </a:t>
            </a:r>
            <a:r>
              <a:rPr lang="ru-RU" sz="33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комитета, начальник управления финансов</a:t>
            </a:r>
            <a:endParaRPr lang="ru-RU" sz="33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3" y="3229316"/>
            <a:ext cx="7681913" cy="5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705" y="0"/>
            <a:ext cx="1566295" cy="940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11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2" y="0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971598" y="28575"/>
            <a:ext cx="66247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Доходы </a:t>
            </a: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бюджета города 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altLang="ru-RU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млн. руб. %)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467544" y="1358770"/>
            <a:ext cx="8484425" cy="5238582"/>
            <a:chOff x="-91763" y="-83684"/>
            <a:chExt cx="6435414" cy="2426834"/>
          </a:xfrm>
          <a:solidFill>
            <a:schemeClr val="bg1"/>
          </a:solidFill>
        </p:grpSpPr>
        <p:graphicFrame>
          <p:nvGraphicFramePr>
            <p:cNvPr id="12" name="Диаграмма 11"/>
            <p:cNvGraphicFramePr/>
            <p:nvPr>
              <p:extLst>
                <p:ext uri="{D42A27DB-BD31-4B8C-83A1-F6EECF244321}">
                  <p14:modId xmlns:p14="http://schemas.microsoft.com/office/powerpoint/2010/main" val="1712236074"/>
                </p:ext>
              </p:extLst>
            </p:nvPr>
          </p:nvGraphicFramePr>
          <p:xfrm>
            <a:off x="-91763" y="-83684"/>
            <a:ext cx="3225586" cy="24100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3" name="Диаграмма 12"/>
            <p:cNvGraphicFramePr/>
            <p:nvPr>
              <p:extLst>
                <p:ext uri="{D42A27DB-BD31-4B8C-83A1-F6EECF244321}">
                  <p14:modId xmlns:p14="http://schemas.microsoft.com/office/powerpoint/2010/main" val="2245139638"/>
                </p:ext>
              </p:extLst>
            </p:nvPr>
          </p:nvGraphicFramePr>
          <p:xfrm>
            <a:off x="2972543" y="-83684"/>
            <a:ext cx="3371108" cy="242683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17337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0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700979" y="116634"/>
            <a:ext cx="711138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 об исполнении  плановых </a:t>
            </a: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назначений по налоговым доходам за 2019 год </a:t>
            </a:r>
            <a:r>
              <a:rPr lang="ru-RU" altLang="ru-RU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(тыс. руб.)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392598"/>
              </p:ext>
            </p:extLst>
          </p:nvPr>
        </p:nvGraphicFramePr>
        <p:xfrm>
          <a:off x="476796" y="1484784"/>
          <a:ext cx="8496945" cy="5122071"/>
        </p:xfrm>
        <a:graphic>
          <a:graphicData uri="http://schemas.openxmlformats.org/drawingml/2006/table">
            <a:tbl>
              <a:tblPr/>
              <a:tblGrid>
                <a:gridCol w="4183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50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085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94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20080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Наименование доходов</a:t>
                      </a: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План</a:t>
                      </a: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на 2019 год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Факт</a:t>
                      </a: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за 2019 год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% выполнения плана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3205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НАЛОГОВЫЕ ДОХОДЫ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4 011 676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4 146 632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103,4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4978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Налог на доходы физических лиц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2 410 352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2 479 992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102,9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3441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Акцизы на нефтепродукты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40 700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44 993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110,5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5633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Налоги на совокупный доход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698 600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724 878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103,8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5142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Налог на имущество физических лиц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258 181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282 780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109,5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8072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Земельный налог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519 489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526 828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101,4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6859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Госпошлина</a:t>
                      </a:r>
                    </a:p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72 563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74 645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itchFamily="34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3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itchFamily="34" charset="0"/>
                        <a:defRPr sz="11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102,9</a:t>
                      </a:r>
                    </a:p>
                  </a:txBody>
                  <a:tcPr marL="33746" marR="3374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72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2" y="0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971598" y="28575"/>
            <a:ext cx="662473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Собственные доходы бюджета города 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</a:t>
            </a: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2019 год 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altLang="ru-RU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млн. руб. %)</a:t>
            </a:r>
          </a:p>
        </p:txBody>
      </p:sp>
      <p:graphicFrame>
        <p:nvGraphicFramePr>
          <p:cNvPr id="10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959610"/>
              </p:ext>
            </p:extLst>
          </p:nvPr>
        </p:nvGraphicFramePr>
        <p:xfrm>
          <a:off x="107504" y="1000125"/>
          <a:ext cx="9036496" cy="5813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6296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189" y="1789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42"/>
          <p:cNvSpPr>
            <a:spLocks noChangeArrowheads="1"/>
          </p:cNvSpPr>
          <p:nvPr/>
        </p:nvSpPr>
        <p:spPr bwMode="auto">
          <a:xfrm>
            <a:off x="971600" y="160338"/>
            <a:ext cx="6768752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Крупнейшие</a:t>
            </a:r>
            <a:r>
              <a:rPr lang="ru-RU" altLang="ru-RU" sz="2400" dirty="0" smtClean="0">
                <a:solidFill>
                  <a:srgbClr val="FF0000"/>
                </a:solidFill>
                <a:cs typeface="Tahoma" pitchFamily="34" charset="0"/>
              </a:rPr>
              <a:t> </a:t>
            </a: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налогоплательщики по НДФЛ</a:t>
            </a:r>
          </a:p>
        </p:txBody>
      </p:sp>
      <p:sp>
        <p:nvSpPr>
          <p:cNvPr id="11" name="Полилиния 10"/>
          <p:cNvSpPr/>
          <p:nvPr/>
        </p:nvSpPr>
        <p:spPr>
          <a:xfrm>
            <a:off x="491057" y="1426461"/>
            <a:ext cx="7236873" cy="388938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81779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ПАО «КАМАЗ»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482579" y="1877603"/>
            <a:ext cx="7257773" cy="398462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ЗАОр</a:t>
            </a: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«НП НЧ КБК им. С.П. Титова»</a:t>
            </a:r>
          </a:p>
        </p:txBody>
      </p:sp>
      <p:sp>
        <p:nvSpPr>
          <p:cNvPr id="13" name="Полилиния 12"/>
          <p:cNvSpPr/>
          <p:nvPr/>
        </p:nvSpPr>
        <p:spPr>
          <a:xfrm>
            <a:off x="455121" y="2321051"/>
            <a:ext cx="7296345" cy="376238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ru-RU" altLang="ru-RU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АО </a:t>
            </a:r>
            <a:r>
              <a:rPr lang="ru-RU" altLang="ru-RU" sz="1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«</a:t>
            </a:r>
            <a:r>
              <a:rPr lang="ru-RU" altLang="ru-RU" sz="1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Ремдизель</a:t>
            </a: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»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412515" y="2734517"/>
            <a:ext cx="7272808" cy="360363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Предприятия «Челны-Хлеб»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881984" y="1426172"/>
            <a:ext cx="995362" cy="43751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18,2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881984" y="1898140"/>
            <a:ext cx="1015206" cy="36912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2,7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881984" y="2335213"/>
            <a:ext cx="1017588" cy="35718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1,5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0" name="Полилиния 19"/>
          <p:cNvSpPr/>
          <p:nvPr/>
        </p:nvSpPr>
        <p:spPr bwMode="auto">
          <a:xfrm>
            <a:off x="467544" y="3113698"/>
            <a:ext cx="7272808" cy="369888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ООО «</a:t>
            </a:r>
            <a:r>
              <a:rPr lang="ru-RU" altLang="ru-RU" sz="1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Челныводоканал</a:t>
            </a: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»</a:t>
            </a:r>
          </a:p>
        </p:txBody>
      </p:sp>
      <p:sp>
        <p:nvSpPr>
          <p:cNvPr id="21" name="Полилиния 20"/>
          <p:cNvSpPr/>
          <p:nvPr/>
        </p:nvSpPr>
        <p:spPr bwMode="auto">
          <a:xfrm>
            <a:off x="1747838" y="3927475"/>
            <a:ext cx="1439862" cy="679450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ru-RU" sz="33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олилиния 21"/>
          <p:cNvSpPr/>
          <p:nvPr/>
        </p:nvSpPr>
        <p:spPr bwMode="auto">
          <a:xfrm>
            <a:off x="3328988" y="4130675"/>
            <a:ext cx="1439862" cy="677863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ru-RU" sz="33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олилиния 22"/>
          <p:cNvSpPr/>
          <p:nvPr/>
        </p:nvSpPr>
        <p:spPr bwMode="auto">
          <a:xfrm>
            <a:off x="4916488" y="4057650"/>
            <a:ext cx="1438275" cy="677863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ru-RU" sz="33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олилиния 23"/>
          <p:cNvSpPr/>
          <p:nvPr/>
        </p:nvSpPr>
        <p:spPr bwMode="auto">
          <a:xfrm>
            <a:off x="2882900" y="2692400"/>
            <a:ext cx="1436688" cy="679450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ru-RU" sz="33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Полилиния 24"/>
          <p:cNvSpPr/>
          <p:nvPr/>
        </p:nvSpPr>
        <p:spPr bwMode="auto">
          <a:xfrm>
            <a:off x="4464050" y="2692400"/>
            <a:ext cx="1435100" cy="679450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ru-RU" sz="33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Полилиния 25"/>
          <p:cNvSpPr/>
          <p:nvPr/>
        </p:nvSpPr>
        <p:spPr bwMode="auto">
          <a:xfrm>
            <a:off x="2882900" y="4816475"/>
            <a:ext cx="1436688" cy="679450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ru-RU" sz="33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895928" y="2740868"/>
            <a:ext cx="1004888" cy="35401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0,9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881984" y="3146733"/>
            <a:ext cx="1037435" cy="33685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0,9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9" name="Полилиния 28"/>
          <p:cNvSpPr/>
          <p:nvPr/>
        </p:nvSpPr>
        <p:spPr>
          <a:xfrm>
            <a:off x="1647825" y="2517775"/>
            <a:ext cx="1828800" cy="677863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ru-RU" sz="33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Полилиния 29"/>
          <p:cNvSpPr/>
          <p:nvPr/>
        </p:nvSpPr>
        <p:spPr>
          <a:xfrm>
            <a:off x="1331913" y="2517775"/>
            <a:ext cx="4157662" cy="677863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ru-RU" sz="33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Полилиния 30"/>
          <p:cNvSpPr/>
          <p:nvPr/>
        </p:nvSpPr>
        <p:spPr>
          <a:xfrm>
            <a:off x="5673725" y="2517775"/>
            <a:ext cx="1828800" cy="677863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ru-RU" sz="33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Полилиния 31"/>
          <p:cNvSpPr/>
          <p:nvPr/>
        </p:nvSpPr>
        <p:spPr>
          <a:xfrm>
            <a:off x="467545" y="3519968"/>
            <a:ext cx="7272807" cy="387350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АО «Татэнерго»</a:t>
            </a:r>
            <a:endParaRPr lang="ru-RU" altLang="ru-RU" sz="13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901828" y="3574361"/>
            <a:ext cx="1000125" cy="35877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0,8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" name="Полилиния 33"/>
          <p:cNvSpPr/>
          <p:nvPr/>
        </p:nvSpPr>
        <p:spPr>
          <a:xfrm>
            <a:off x="467544" y="3963111"/>
            <a:ext cx="7272808" cy="366712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ФГУП «</a:t>
            </a:r>
            <a:r>
              <a:rPr lang="ru-RU" altLang="ru-RU" sz="1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Охрана»Росгвардии</a:t>
            </a:r>
            <a:endParaRPr lang="ru-RU" altLang="ru-RU" sz="1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906593" y="3990809"/>
            <a:ext cx="990597" cy="29646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0,7</a:t>
            </a:r>
          </a:p>
        </p:txBody>
      </p:sp>
      <p:sp>
        <p:nvSpPr>
          <p:cNvPr id="36" name="Полилиния 35"/>
          <p:cNvSpPr/>
          <p:nvPr/>
        </p:nvSpPr>
        <p:spPr>
          <a:xfrm>
            <a:off x="455121" y="4394199"/>
            <a:ext cx="7272809" cy="333376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ОАО «</a:t>
            </a:r>
            <a:r>
              <a:rPr lang="ru-RU" altLang="ru-RU" sz="1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Риат</a:t>
            </a: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»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906594" y="4365300"/>
            <a:ext cx="1012825" cy="33337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0,7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906594" y="4766629"/>
            <a:ext cx="1012825" cy="36988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0,6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40" name="Полилиния 39"/>
          <p:cNvSpPr/>
          <p:nvPr/>
        </p:nvSpPr>
        <p:spPr>
          <a:xfrm>
            <a:off x="467543" y="5194099"/>
            <a:ext cx="7272809" cy="382588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АО «Тандер»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884366" y="5194099"/>
            <a:ext cx="1012825" cy="39052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0,6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42" name="Полилиния 41"/>
          <p:cNvSpPr/>
          <p:nvPr/>
        </p:nvSpPr>
        <p:spPr>
          <a:xfrm>
            <a:off x="478657" y="5624899"/>
            <a:ext cx="7272809" cy="398463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anchor="ctr"/>
          <a:lstStyle/>
          <a:p>
            <a:pPr defTabSz="800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alt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АО «</a:t>
            </a:r>
            <a:r>
              <a:rPr lang="ru-RU" altLang="ru-RU" sz="1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Татпроф</a:t>
            </a: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»</a:t>
            </a:r>
            <a:endParaRPr lang="ru-RU" alt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897069" y="5640775"/>
            <a:ext cx="1022350" cy="38258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0,5</a:t>
            </a:r>
            <a:endParaRPr 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7817317" y="928533"/>
            <a:ext cx="1124695" cy="39242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Доля,%</a:t>
            </a:r>
          </a:p>
        </p:txBody>
      </p:sp>
      <p:sp>
        <p:nvSpPr>
          <p:cNvPr id="77" name="Полилиния 76"/>
          <p:cNvSpPr/>
          <p:nvPr/>
        </p:nvSpPr>
        <p:spPr>
          <a:xfrm>
            <a:off x="459996" y="6153742"/>
            <a:ext cx="7280356" cy="398463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ИТОГО</a:t>
            </a:r>
            <a:endParaRPr lang="ru-RU" altLang="ru-RU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7895437" y="6131517"/>
            <a:ext cx="1023982" cy="42068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303713" algn="l"/>
              </a:tabLst>
              <a:defRPr/>
            </a:pPr>
            <a:r>
              <a:rPr lang="ru-RU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28,1</a:t>
            </a:r>
            <a:endParaRPr lang="ru-RU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44" name="Полилиния 43"/>
          <p:cNvSpPr/>
          <p:nvPr/>
        </p:nvSpPr>
        <p:spPr>
          <a:xfrm>
            <a:off x="459996" y="4803140"/>
            <a:ext cx="7267934" cy="333376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ООО «</a:t>
            </a:r>
            <a:r>
              <a:rPr lang="ru-RU" altLang="ru-RU" sz="1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АвтоЗапчасть</a:t>
            </a: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КАМАЗ»</a:t>
            </a:r>
          </a:p>
        </p:txBody>
      </p:sp>
    </p:spTree>
    <p:extLst>
      <p:ext uri="{BB962C8B-B14F-4D97-AF65-F5344CB8AC3E}">
        <p14:creationId xmlns:p14="http://schemas.microsoft.com/office/powerpoint/2010/main" val="217214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128" y="9567"/>
            <a:ext cx="1447872" cy="81225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42"/>
          <p:cNvSpPr>
            <a:spLocks noChangeArrowheads="1"/>
          </p:cNvSpPr>
          <p:nvPr/>
        </p:nvSpPr>
        <p:spPr bwMode="auto">
          <a:xfrm>
            <a:off x="971600" y="97892"/>
            <a:ext cx="69127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Динамика налоговых поступлений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в бюджет города по </a:t>
            </a: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резидентам ТОСЭР</a:t>
            </a:r>
            <a:endParaRPr lang="en-US" alt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84368" y="981075"/>
            <a:ext cx="1175495" cy="7112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Темп роста,%</a:t>
            </a:r>
          </a:p>
        </p:txBody>
      </p:sp>
      <p:sp>
        <p:nvSpPr>
          <p:cNvPr id="11" name="Полилиния 10"/>
          <p:cNvSpPr/>
          <p:nvPr/>
        </p:nvSpPr>
        <p:spPr>
          <a:xfrm>
            <a:off x="701107" y="2981855"/>
            <a:ext cx="7158059" cy="510876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68580" rIns="68581" bIns="68580" anchor="ctr"/>
          <a:lstStyle>
            <a:lvl1pPr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ООО «Набережночелнинский трубный завод»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724355" y="5406728"/>
            <a:ext cx="7160013" cy="520147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68580" rIns="68581" bIns="68580" anchor="ctr"/>
          <a:lstStyle>
            <a:lvl1pPr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ООО «Заряд»</a:t>
            </a:r>
            <a:endParaRPr lang="ru-RU" alt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743561" y="6021259"/>
            <a:ext cx="7158059" cy="579035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defTabSz="914354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                                       ООО </a:t>
            </a:r>
            <a:r>
              <a:rPr lang="ru-RU" alt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«АПК «Камский»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094662" y="2976563"/>
            <a:ext cx="911225" cy="52491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213</a:t>
            </a:r>
            <a:endParaRPr lang="ru-RU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096249" y="5406728"/>
            <a:ext cx="920750" cy="52014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115</a:t>
            </a:r>
            <a:endParaRPr lang="ru-RU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094662" y="6021258"/>
            <a:ext cx="933450" cy="57903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112</a:t>
            </a:r>
            <a:endParaRPr lang="ru-RU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Полилиния 18"/>
          <p:cNvSpPr/>
          <p:nvPr/>
        </p:nvSpPr>
        <p:spPr>
          <a:xfrm>
            <a:off x="728845" y="4822430"/>
            <a:ext cx="7158059" cy="496165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68580" rIns="68581" bIns="68580" anchor="ctr"/>
          <a:lstStyle>
            <a:lvl1pPr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ООО </a:t>
            </a: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«ХАЙЕР ФРИДЖ РУС»</a:t>
            </a:r>
            <a:endParaRPr lang="ru-RU" alt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105046" y="4816179"/>
            <a:ext cx="952408" cy="49616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142</a:t>
            </a:r>
            <a:endParaRPr lang="ru-RU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4460554" y="1900238"/>
            <a:ext cx="3380109" cy="792162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600" b="1" dirty="0" smtClean="0">
                <a:solidFill>
                  <a:srgbClr val="FFFF00"/>
                </a:solidFill>
                <a:cs typeface="Tahoma" pitchFamily="34" charset="0"/>
              </a:rPr>
              <a:t> 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2019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г. – 66 927 тыс. рублей. </a:t>
            </a:r>
            <a:endParaRPr lang="ru-RU" alt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</p:txBody>
      </p:sp>
      <p:sp>
        <p:nvSpPr>
          <p:cNvPr id="22" name="Полилиния 21"/>
          <p:cNvSpPr/>
          <p:nvPr/>
        </p:nvSpPr>
        <p:spPr>
          <a:xfrm>
            <a:off x="652327" y="1900238"/>
            <a:ext cx="3501206" cy="792162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altLang="ru-RU" sz="1400" b="1" dirty="0" smtClean="0">
                <a:solidFill>
                  <a:srgbClr val="FFFF00"/>
                </a:solidFill>
                <a:cs typeface="Tahoma" pitchFamily="34" charset="0"/>
              </a:rPr>
              <a:t>  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2018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г. – 42 125 тыс. рублей. </a:t>
            </a:r>
            <a:endParaRPr lang="ru-RU" altLang="ru-RU" sz="1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105775" y="1900238"/>
            <a:ext cx="954088" cy="7921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159</a:t>
            </a:r>
            <a:endParaRPr lang="ru-RU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728741" y="3587043"/>
            <a:ext cx="7158059" cy="518769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68580" rIns="68581" bIns="68580" anchor="ctr"/>
          <a:lstStyle>
            <a:lvl1pPr defTabSz="800100"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8001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354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АО «Изоляционный трубный завод»</a:t>
            </a:r>
            <a:endParaRPr lang="ru-RU" alt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8072437" y="3587042"/>
            <a:ext cx="933450" cy="51876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186</a:t>
            </a:r>
            <a:endParaRPr lang="ru-RU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Полилиния 25"/>
          <p:cNvSpPr/>
          <p:nvPr/>
        </p:nvSpPr>
        <p:spPr>
          <a:xfrm>
            <a:off x="728741" y="4193945"/>
            <a:ext cx="7158059" cy="540352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68580" rIns="68581" bIns="68580" anchor="ctr"/>
          <a:lstStyle>
            <a:lvl1pPr>
              <a:defRPr sz="17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ООО </a:t>
            </a:r>
            <a:r>
              <a:rPr lang="ru-RU" alt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«Техника - Агро»</a:t>
            </a:r>
            <a:endParaRPr lang="ru-RU" altLang="ru-RU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8105046" y="4205133"/>
            <a:ext cx="930276" cy="51666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106000"/>
              </a:lnSpc>
              <a:spcBef>
                <a:spcPct val="0"/>
              </a:spcBef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165</a:t>
            </a:r>
            <a:endParaRPr lang="ru-RU" sz="1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1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0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599" y="116634"/>
            <a:ext cx="65198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Неналоговые доходы бюджета города 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</a:t>
            </a: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2019 год </a:t>
            </a:r>
            <a:r>
              <a:rPr lang="ru-RU" altLang="ru-RU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altLang="ru-RU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млн. </a:t>
            </a:r>
            <a:r>
              <a:rPr lang="ru-RU" altLang="ru-RU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руб., </a:t>
            </a:r>
            <a:r>
              <a:rPr lang="ru-RU" altLang="ru-RU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%)</a:t>
            </a:r>
          </a:p>
        </p:txBody>
      </p:sp>
      <p:graphicFrame>
        <p:nvGraphicFramePr>
          <p:cNvPr id="10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314647"/>
              </p:ext>
            </p:extLst>
          </p:nvPr>
        </p:nvGraphicFramePr>
        <p:xfrm>
          <a:off x="439998" y="947632"/>
          <a:ext cx="8524490" cy="5709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1654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idele template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2980</TotalTime>
  <Words>731</Words>
  <Application>Microsoft Office PowerPoint</Application>
  <PresentationFormat>Экран (4:3)</PresentationFormat>
  <Paragraphs>205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Titillium Web</vt:lpstr>
      <vt:lpstr>Office Theme</vt:lpstr>
      <vt:lpstr>Fidele template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creator>Unknown Creator</dc:creator>
  <cp:lastModifiedBy>Хамаева Гульназ Гарифулловна</cp:lastModifiedBy>
  <cp:revision>204</cp:revision>
  <cp:lastPrinted>2020-02-18T10:46:59Z</cp:lastPrinted>
  <dcterms:created xsi:type="dcterms:W3CDTF">2019-04-23T08:09:55Z</dcterms:created>
  <dcterms:modified xsi:type="dcterms:W3CDTF">2020-03-02T14:22:35Z</dcterms:modified>
</cp:coreProperties>
</file>