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colors4.xml" ContentType="application/vnd.ms-office.chartcolorstyle+xml"/>
  <Override PartName="/ppt/charts/style4.xml" ContentType="application/vnd.ms-office.chartstyle+xml"/>
  <Override PartName="/ppt/charts/style5.xml" ContentType="application/vnd.ms-office.chartstyle+xml"/>
  <Override PartName="/ppt/charts/colors5.xml" ContentType="application/vnd.ms-office.chartcolorstyle+xml"/>
  <Override PartName="/ppt/charts/colors6.xml" ContentType="application/vnd.ms-office.chartcolorstyle+xml"/>
  <Override PartName="/ppt/charts/style6.xml" ContentType="application/vnd.ms-office.chartstyle+xml"/>
  <Override PartName="/ppt/charts/style7.xml" ContentType="application/vnd.ms-office.chartstyle+xml"/>
  <Override PartName="/ppt/charts/colors7.xml" ContentType="application/vnd.ms-office.chartcolorstyle+xml"/>
  <Override PartName="/ppt/charts/colors8.xml" ContentType="application/vnd.ms-office.chartcolorstyle+xml"/>
  <Override PartName="/ppt/charts/style8.xml" ContentType="application/vnd.ms-office.chartstyle+xml"/>
  <Override PartName="/ppt/charts/style9.xml" ContentType="application/vnd.ms-office.chartstyle+xml"/>
  <Override PartName="/ppt/charts/colors9.xml" ContentType="application/vnd.ms-office.chartcolorstyle+xml"/>
  <Override PartName="/ppt/charts/colors10.xml" ContentType="application/vnd.ms-office.chartcolorstyle+xml"/>
  <Override PartName="/ppt/charts/style10.xml" ContentType="application/vnd.ms-office.chartstyle+xml"/>
  <Override PartName="/ppt/charts/style11.xml" ContentType="application/vnd.ms-office.chartstyle+xml"/>
  <Override PartName="/ppt/charts/colors1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01" r:id="rId2"/>
    <p:sldId id="331" r:id="rId3"/>
    <p:sldId id="350" r:id="rId4"/>
    <p:sldId id="343" r:id="rId5"/>
    <p:sldId id="345" r:id="rId6"/>
    <p:sldId id="346" r:id="rId7"/>
    <p:sldId id="347" r:id="rId8"/>
    <p:sldId id="351" r:id="rId9"/>
    <p:sldId id="326" r:id="rId10"/>
    <p:sldId id="337" r:id="rId11"/>
    <p:sldId id="338" r:id="rId12"/>
    <p:sldId id="339" r:id="rId13"/>
    <p:sldId id="340" r:id="rId14"/>
    <p:sldId id="342" r:id="rId15"/>
  </p:sldIdLst>
  <p:sldSz cx="9144000" cy="6858000" type="screen4x3"/>
  <p:notesSz cx="6858000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Файруза Муллагалиевна Ахметзянова" initials="ФМА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9A9A"/>
    <a:srgbClr val="307380"/>
    <a:srgbClr val="38337D"/>
    <a:srgbClr val="2860A4"/>
    <a:srgbClr val="366ECA"/>
    <a:srgbClr val="BDC0F5"/>
    <a:srgbClr val="E5E6FB"/>
    <a:srgbClr val="595CE5"/>
    <a:srgbClr val="9294EE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280" autoAdjust="0"/>
  </p:normalViewPr>
  <p:slideViewPr>
    <p:cSldViewPr>
      <p:cViewPr>
        <p:scale>
          <a:sx n="107" d="100"/>
          <a:sy n="107" d="100"/>
        </p:scale>
        <p:origin x="-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0.xlsx"/><Relationship Id="rId4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6.xlsx"/><Relationship Id="rId4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8.xlsx"/><Relationship Id="rId4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358705161854774E-2"/>
          <c:y val="0.14856481481481484"/>
          <c:w val="0.87753018372703417"/>
          <c:h val="0.564128025663458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Лист1!$J$5</c:f>
              <c:strCache>
                <c:ptCount val="1"/>
                <c:pt idx="0">
                  <c:v>2021 год - 10 574</c:v>
                </c:pt>
              </c:strCache>
            </c:strRef>
          </c:tx>
          <c:spPr>
            <a:solidFill>
              <a:srgbClr val="2957A3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Лист1!$I$6:$I$8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Лист1!$J$6:$J$8</c:f>
              <c:numCache>
                <c:formatCode>0</c:formatCode>
                <c:ptCount val="3"/>
                <c:pt idx="0">
                  <c:v>4313</c:v>
                </c:pt>
                <c:pt idx="1">
                  <c:v>766</c:v>
                </c:pt>
                <c:pt idx="2">
                  <c:v>5495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775-487A-9BFF-FF8E57258E2A}"/>
            </c:ext>
          </c:extLst>
        </c:ser>
        <c:ser>
          <c:idx val="1"/>
          <c:order val="1"/>
          <c:tx>
            <c:strRef>
              <c:f>Лист1!$K$5</c:f>
              <c:strCache>
                <c:ptCount val="1"/>
                <c:pt idx="0">
                  <c:v>2022 год - 10 635</c:v>
                </c:pt>
              </c:strCache>
            </c:strRef>
          </c:tx>
          <c:spPr>
            <a:solidFill>
              <a:srgbClr val="A3A3A3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Лист1!$I$6:$I$8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Лист1!$K$6:$K$8</c:f>
              <c:numCache>
                <c:formatCode>0</c:formatCode>
                <c:ptCount val="3"/>
                <c:pt idx="0">
                  <c:v>4457</c:v>
                </c:pt>
                <c:pt idx="1">
                  <c:v>770</c:v>
                </c:pt>
                <c:pt idx="2">
                  <c:v>5408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775-487A-9BFF-FF8E57258E2A}"/>
            </c:ext>
          </c:extLst>
        </c:ser>
        <c:ser>
          <c:idx val="2"/>
          <c:order val="2"/>
          <c:tx>
            <c:strRef>
              <c:f>Лист1!$L$5</c:f>
              <c:strCache>
                <c:ptCount val="1"/>
                <c:pt idx="0">
                  <c:v>2023 год - 10 345</c:v>
                </c:pt>
              </c:strCache>
            </c:strRef>
          </c:tx>
          <c:spPr>
            <a:solidFill>
              <a:srgbClr val="11919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Лист1!$I$6:$I$8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Лист1!$L$6:$L$8</c:f>
              <c:numCache>
                <c:formatCode>0</c:formatCode>
                <c:ptCount val="3"/>
                <c:pt idx="0">
                  <c:v>4699</c:v>
                </c:pt>
                <c:pt idx="1">
                  <c:v>830</c:v>
                </c:pt>
                <c:pt idx="2">
                  <c:v>4815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775-487A-9BFF-FF8E57258E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01020416"/>
        <c:axId val="101021952"/>
      </c:barChart>
      <c:catAx>
        <c:axId val="10102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1021952"/>
        <c:crosses val="autoZero"/>
        <c:auto val="1"/>
        <c:lblAlgn val="ctr"/>
        <c:lblOffset val="100"/>
        <c:noMultiLvlLbl val="0"/>
      </c:catAx>
      <c:valAx>
        <c:axId val="1010219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101020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Лист3!$F$61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366ECA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27000" h="127000"/>
              <a:bevelB w="127000" h="1270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766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D22-461F-8D74-1FACA99AE09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Лист3!$F$62</c:f>
              <c:numCache>
                <c:formatCode>#,##0</c:formatCode>
                <c:ptCount val="1"/>
                <c:pt idx="0">
                  <c:v>766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8C6-4AC0-BC9F-EDC111D6BABF}"/>
            </c:ext>
          </c:extLst>
        </c:ser>
        <c:ser>
          <c:idx val="1"/>
          <c:order val="1"/>
          <c:tx>
            <c:strRef>
              <c:f>Лист3!$G$61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4E58B2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4E58B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8C6-4AC0-BC9F-EDC111D6BABF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770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8C6-4AC0-BC9F-EDC111D6BAB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Лист3!$G$62</c:f>
              <c:numCache>
                <c:formatCode>#,##0</c:formatCode>
                <c:ptCount val="1"/>
                <c:pt idx="0">
                  <c:v>770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8C6-4AC0-BC9F-EDC111D6BABF}"/>
            </c:ext>
          </c:extLst>
        </c:ser>
        <c:ser>
          <c:idx val="2"/>
          <c:order val="2"/>
          <c:tx>
            <c:strRef>
              <c:f>Лист3!$H$61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8C6-4AC0-BC9F-EDC111D6BABF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830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8C6-4AC0-BC9F-EDC111D6BAB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Лист3!$H$62</c:f>
              <c:numCache>
                <c:formatCode>#,##0</c:formatCode>
                <c:ptCount val="1"/>
                <c:pt idx="0">
                  <c:v>830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8C6-4AC0-BC9F-EDC111D6BA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4"/>
        <c:overlap val="-100"/>
        <c:axId val="34151808"/>
        <c:axId val="34165888"/>
      </c:barChart>
      <c:catAx>
        <c:axId val="341518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4165888"/>
        <c:crosses val="autoZero"/>
        <c:auto val="1"/>
        <c:lblAlgn val="ctr"/>
        <c:lblOffset val="100"/>
        <c:noMultiLvlLbl val="0"/>
      </c:catAx>
      <c:valAx>
        <c:axId val="341658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34151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4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542590926402315E-2"/>
          <c:y val="1.4941172897622035E-2"/>
          <c:w val="0.8981945643891297"/>
          <c:h val="0.900824597769621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4BA-4D3E-8395-235ABA05CDD5}"/>
              </c:ext>
            </c:extLst>
          </c:dPt>
          <c:dPt>
            <c:idx val="5"/>
            <c:bubble3D val="0"/>
            <c:explosion val="1"/>
            <c:extLst xmlns:c16r2="http://schemas.microsoft.com/office/drawing/2015/06/chart">
              <c:ext xmlns:c16="http://schemas.microsoft.com/office/drawing/2014/chart" uri="{C3380CC4-5D6E-409C-BE32-E72D297353CC}">
                <c16:uniqueId val="{00000002-44BA-4D3E-8395-235ABA05CDD5}"/>
              </c:ext>
            </c:extLst>
          </c:dPt>
          <c:dLbls>
            <c:dLbl>
              <c:idx val="0"/>
              <c:layout>
                <c:manualLayout>
                  <c:x val="1.644549804102291E-2"/>
                  <c:y val="-8.109640706676374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Общее </a:t>
                    </a:r>
                    <a:r>
                      <a:rPr lang="ru-RU" dirty="0"/>
                      <a:t>образование
</a:t>
                    </a:r>
                    <a:r>
                      <a:rPr lang="ru-RU" dirty="0" smtClean="0"/>
                      <a:t>35 %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3920010025425815E-2"/>
                  <c:y val="-0.1015847177088711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Дошкольное </a:t>
                    </a:r>
                    <a:r>
                      <a:rPr lang="ru-RU" dirty="0"/>
                      <a:t>образование
</a:t>
                    </a:r>
                    <a:r>
                      <a:rPr lang="ru-RU" dirty="0" smtClean="0"/>
                      <a:t>28 %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C38-4C70-960E-1FF9ABAAE61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1084694288149571E-3"/>
                  <c:y val="0.108526133568196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Дополнит. </a:t>
                    </a:r>
                    <a:r>
                      <a:rPr lang="ru-RU" dirty="0"/>
                      <a:t>образование
</a:t>
                    </a:r>
                    <a:r>
                      <a:rPr lang="ru-RU" dirty="0" smtClean="0"/>
                      <a:t>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AC38-4C70-960E-1FF9ABAAE61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0257949115089735"/>
                  <c:y val="0.14542788592948036"/>
                </c:manualLayout>
              </c:layout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ru-RU" sz="900" dirty="0" smtClean="0"/>
                      <a:t>Молодежная </a:t>
                    </a:r>
                    <a:r>
                      <a:rPr lang="ru-RU" sz="900" dirty="0"/>
                      <a:t>политика
</a:t>
                    </a:r>
                    <a:r>
                      <a:rPr lang="ru-RU" sz="900" dirty="0" smtClean="0"/>
                      <a:t>2%</a:t>
                    </a:r>
                    <a:endParaRPr lang="ru-RU" sz="900" dirty="0"/>
                  </a:p>
                </c:rich>
              </c:tx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C38-4C70-960E-1FF9ABAAE61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2318423775923901"/>
                  <c:y val="4.64365414401556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ЖКХ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6080273897766142E-2"/>
                  <c:y val="7.634439821423150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Культура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5609353017369276E-2"/>
                  <c:y val="-4.2523157287332582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Социальная </a:t>
                    </a:r>
                    <a:r>
                      <a:rPr lang="ru-RU" dirty="0"/>
                      <a:t>политика
</a:t>
                    </a:r>
                    <a:r>
                      <a:rPr lang="ru-RU" dirty="0" smtClean="0"/>
                      <a:t>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5.5497683088849427E-2"/>
                  <c:y val="-2.880432471831628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
</a:t>
                    </a:r>
                    <a:r>
                      <a:rPr lang="ru-RU" dirty="0" smtClean="0"/>
                      <a:t>прочие </a:t>
                    </a:r>
                  </a:p>
                  <a:p>
                    <a:r>
                      <a:rPr lang="ru-RU" dirty="0" smtClean="0"/>
                      <a:t>7 %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67B-43C9-A35E-EC37B8C8E676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11" b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Дополнительное образование</c:v>
                </c:pt>
                <c:pt idx="3">
                  <c:v>Молодежна политика</c:v>
                </c:pt>
                <c:pt idx="4">
                  <c:v> Национальная политика и ЖКХ</c:v>
                </c:pt>
                <c:pt idx="5">
                  <c:v>Культура</c:v>
                </c:pt>
                <c:pt idx="6">
                  <c:v>Социальная политика</c:v>
                </c:pt>
                <c:pt idx="7">
                  <c:v>Прочие</c:v>
                </c:pt>
                <c:pt idx="8">
                  <c:v>Спортивные школы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3692.6835799999999</c:v>
                </c:pt>
                <c:pt idx="1">
                  <c:v>3017.3319900000001</c:v>
                </c:pt>
                <c:pt idx="2">
                  <c:v>609.89062000000001</c:v>
                </c:pt>
                <c:pt idx="3">
                  <c:v>243.52368000000001</c:v>
                </c:pt>
                <c:pt idx="4">
                  <c:v>1070.1251199999999</c:v>
                </c:pt>
                <c:pt idx="5">
                  <c:v>306.66145999999998</c:v>
                </c:pt>
                <c:pt idx="6">
                  <c:v>406.65021999999999</c:v>
                </c:pt>
                <c:pt idx="7">
                  <c:v>700.26788999999997</c:v>
                </c:pt>
                <c:pt idx="8">
                  <c:v>527.00624000000005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4BA-4D3E-8395-235ABA05CD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Дополнительное образование</c:v>
                </c:pt>
                <c:pt idx="3">
                  <c:v>Молодежна политика</c:v>
                </c:pt>
                <c:pt idx="4">
                  <c:v> Национальная политика и ЖКХ</c:v>
                </c:pt>
                <c:pt idx="5">
                  <c:v>Культура</c:v>
                </c:pt>
                <c:pt idx="6">
                  <c:v>Социальная политика</c:v>
                </c:pt>
                <c:pt idx="7">
                  <c:v>Прочие</c:v>
                </c:pt>
                <c:pt idx="8">
                  <c:v>Спортивные школы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34.921831001153308</c:v>
                </c:pt>
                <c:pt idx="1">
                  <c:v>28.535008631623292</c:v>
                </c:pt>
                <c:pt idx="2">
                  <c:v>5.767755806694006</c:v>
                </c:pt>
                <c:pt idx="3">
                  <c:v>2.3030115127651793</c:v>
                </c:pt>
                <c:pt idx="4">
                  <c:v>10.120208726556772</c:v>
                </c:pt>
                <c:pt idx="5">
                  <c:v>2.9001075907746565</c:v>
                </c:pt>
                <c:pt idx="6">
                  <c:v>3.84570460798101</c:v>
                </c:pt>
                <c:pt idx="7">
                  <c:v>6.6224566444206987</c:v>
                </c:pt>
                <c:pt idx="8">
                  <c:v>4.9839154780310864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67B-43C9-A35E-EC37B8C8E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149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68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3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597377349233105E-2"/>
          <c:y val="0"/>
          <c:w val="0.89819456438912881"/>
          <c:h val="0.900824597769621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118-4399-A1C6-0045D67ECADA}"/>
              </c:ext>
            </c:extLst>
          </c:dPt>
          <c:dLbls>
            <c:dLbl>
              <c:idx val="0"/>
              <c:layout>
                <c:manualLayout>
                  <c:x val="-0.26521182805639226"/>
                  <c:y val="-1.4875449850852899E-2"/>
                </c:manualLayout>
              </c:layout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ru-RU" sz="1000" dirty="0"/>
                      <a:t>Оплата труда с </a:t>
                    </a:r>
                    <a:r>
                      <a:rPr lang="ru-RU" sz="1000" dirty="0" smtClean="0"/>
                      <a:t>начислениями</a:t>
                    </a:r>
                    <a:r>
                      <a:rPr lang="ru-RU" sz="1000" dirty="0"/>
                      <a:t>
</a:t>
                    </a:r>
                    <a:r>
                      <a:rPr lang="ru-RU" sz="1000" dirty="0" smtClean="0"/>
                      <a:t>68</a:t>
                    </a:r>
                    <a:r>
                      <a:rPr lang="ru-RU" sz="1000" baseline="0" dirty="0" smtClean="0"/>
                      <a:t>%</a:t>
                    </a:r>
                    <a:endParaRPr lang="ru-RU" sz="1000" dirty="0"/>
                  </a:p>
                </c:rich>
              </c:tx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118-4399-A1C6-0045D67ECADA}"/>
                </c:ext>
                <c:ext xmlns:c15="http://schemas.microsoft.com/office/drawing/2012/chart" uri="{CE6537A1-D6FC-4f65-9D91-7224C49458BB}">
                  <c15:layout>
                    <c:manualLayout>
                      <c:w val="0.25793055686100663"/>
                      <c:h val="0.1664930581648213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3.7955835949873328E-3"/>
                  <c:y val="2.8689937066238291E-2"/>
                </c:manualLayout>
              </c:layout>
              <c:tx>
                <c:rich>
                  <a:bodyPr/>
                  <a:lstStyle/>
                  <a:p>
                    <a:r>
                      <a:rPr lang="ru-RU" sz="900" dirty="0" smtClean="0"/>
                      <a:t>Коммунальные </a:t>
                    </a:r>
                    <a:r>
                      <a:rPr lang="ru-RU" sz="900" dirty="0"/>
                      <a:t>расходы
</a:t>
                    </a:r>
                    <a:r>
                      <a:rPr lang="ru-RU" sz="900" dirty="0" smtClean="0"/>
                      <a:t>7</a:t>
                    </a:r>
                    <a:r>
                      <a:rPr lang="ru-RU" sz="900" baseline="0" dirty="0" smtClean="0"/>
                      <a:t> </a:t>
                    </a:r>
                    <a:r>
                      <a:rPr lang="ru-RU" sz="900" dirty="0" smtClean="0"/>
                      <a:t>%</a:t>
                    </a:r>
                    <a:endParaRPr lang="ru-RU" sz="9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118-4399-A1C6-0045D67ECADA}"/>
                </c:ext>
                <c:ext xmlns:c15="http://schemas.microsoft.com/office/drawing/2012/chart" uri="{CE6537A1-D6FC-4f65-9D91-7224C49458BB}">
                  <c15:layout>
                    <c:manualLayout>
                      <c:w val="0.23779522083727009"/>
                      <c:h val="0.1438763876271780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9.1257826287281518E-2"/>
                  <c:y val="7.3717648580732084E-2"/>
                </c:manualLayout>
              </c:layout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ru-RU" sz="900" dirty="0" smtClean="0"/>
                      <a:t>Расходы </a:t>
                    </a:r>
                    <a:r>
                      <a:rPr lang="ru-RU" sz="900" baseline="0" dirty="0" smtClean="0"/>
                      <a:t> на  Национальную экономику и ЖКХ</a:t>
                    </a:r>
                    <a:r>
                      <a:rPr lang="ru-RU" sz="900" dirty="0"/>
                      <a:t>
</a:t>
                    </a:r>
                    <a:r>
                      <a:rPr lang="ru-RU" sz="900" dirty="0" smtClean="0"/>
                      <a:t>10 %</a:t>
                    </a:r>
                    <a:endParaRPr lang="ru-RU" sz="900" dirty="0"/>
                  </a:p>
                </c:rich>
              </c:tx>
              <c:numFmt formatCode="#,##0.0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118-4399-A1C6-0045D67ECADA}"/>
                </c:ext>
                <c:ext xmlns:c15="http://schemas.microsoft.com/office/drawing/2012/chart" uri="{CE6537A1-D6FC-4f65-9D91-7224C49458BB}">
                  <c15:layout>
                    <c:manualLayout>
                      <c:w val="0.25539930670026073"/>
                      <c:h val="0.13783967823273097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5.4428610399670514E-2"/>
                  <c:y val="-1.2067372624055013E-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Расходы на питание детей и выплату компенсации части родительской платы за посещение дошкольных образовательных учреждений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118-4399-A1C6-0045D67ECADA}"/>
                </c:ext>
                <c:ext xmlns:c15="http://schemas.microsoft.com/office/drawing/2012/chart" uri="{CE6537A1-D6FC-4f65-9D91-7224C49458BB}">
                  <c15:layout>
                    <c:manualLayout>
                      <c:w val="0.4712317569581646"/>
                      <c:h val="0.22004443689295078"/>
                    </c:manualLayout>
                  </c15:layout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118-4399-A1C6-0045D67ECADA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0.1500747154467196"/>
                  <c:y val="-0.1633203037888653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118-4399-A1C6-0045D67ECADA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12484670619790475"/>
                  <c:y val="-6.58054755156771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118-4399-A1C6-0045D67ECAD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Оплата труда с начислениями</c:v>
                </c:pt>
                <c:pt idx="1">
                  <c:v>Коммунальные расходы</c:v>
                </c:pt>
                <c:pt idx="2">
                  <c:v>Расходы на ЖКХ</c:v>
                </c:pt>
                <c:pt idx="3">
                  <c:v>Расходы на питание детей и выплату компенсации части родительской платы за посещение дошкольных образовательных учреждений</c:v>
                </c:pt>
                <c:pt idx="4">
                  <c:v>Обязательные платежи (налоги )</c:v>
                </c:pt>
                <c:pt idx="5">
                  <c:v>Прочие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7151.2102199999999</c:v>
                </c:pt>
                <c:pt idx="1">
                  <c:v>730.7441</c:v>
                </c:pt>
                <c:pt idx="2">
                  <c:v>956.94272999999998</c:v>
                </c:pt>
                <c:pt idx="3">
                  <c:v>566.32808</c:v>
                </c:pt>
                <c:pt idx="4">
                  <c:v>285.38555000000002</c:v>
                </c:pt>
                <c:pt idx="5">
                  <c:v>883.53012000000001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118-4399-A1C6-0045D67ECA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149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68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309777174516841E-2"/>
          <c:y val="1.306895883701871E-2"/>
          <c:w val="0.92675282456538643"/>
          <c:h val="0.857141072589262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Лист3!$F$5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2856A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1600" h="101600" prst="angle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Лист3!$F$6</c:f>
              <c:numCache>
                <c:formatCode>#,##0</c:formatCode>
                <c:ptCount val="1"/>
                <c:pt idx="0">
                  <c:v>2805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FC-402F-B53B-BBC64B27FF50}"/>
            </c:ext>
          </c:extLst>
        </c:ser>
        <c:ser>
          <c:idx val="1"/>
          <c:order val="1"/>
          <c:tx>
            <c:strRef>
              <c:f>Лист3!$G$5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00A8D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  <a:softEdge rad="533400"/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1600" h="101600"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A8D5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  <a:softEdge rad="1028700"/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01600" h="101600"/>
                <a:bevelB w="101600" h="101600" prst="angle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AFC-402F-B53B-BBC64B27FF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Лист3!$G$6</c:f>
              <c:numCache>
                <c:formatCode>#,##0</c:formatCode>
                <c:ptCount val="1"/>
                <c:pt idx="0">
                  <c:v>2964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C-402F-B53B-BBC64B27FF50}"/>
            </c:ext>
          </c:extLst>
        </c:ser>
        <c:ser>
          <c:idx val="2"/>
          <c:order val="2"/>
          <c:tx>
            <c:strRef>
              <c:f>Лист3!$H$5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13909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7950" h="1016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Лист3!$H$6</c:f>
              <c:numCache>
                <c:formatCode>#,##0</c:formatCode>
                <c:ptCount val="1"/>
                <c:pt idx="0">
                  <c:v>3170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FC-402F-B53B-BBC64B27FF5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77"/>
        <c:overlap val="-85"/>
        <c:axId val="31986816"/>
        <c:axId val="31988352"/>
      </c:barChart>
      <c:catAx>
        <c:axId val="3198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988352"/>
        <c:crosses val="autoZero"/>
        <c:auto val="1"/>
        <c:lblAlgn val="ctr"/>
        <c:lblOffset val="100"/>
        <c:noMultiLvlLbl val="0"/>
      </c:catAx>
      <c:valAx>
        <c:axId val="31988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98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106666438099818E-2"/>
          <c:y val="2.1020685789299165E-2"/>
          <c:w val="0.94157373995377236"/>
          <c:h val="0.848443430171323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Лист3!$F$24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9999FF"/>
            </a:solidFill>
            <a:ln>
              <a:noFill/>
            </a:ln>
            <a:effectLst>
              <a:glow>
                <a:schemeClr val="accent1">
                  <a:alpha val="78000"/>
                </a:schemeClr>
              </a:glow>
              <a:outerShdw blurRad="38100" dir="5400000" algn="ctr" rotWithShape="0">
                <a:srgbClr val="000000">
                  <a:alpha val="63000"/>
                </a:srgbClr>
              </a:outerShdw>
              <a:softEdge rad="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999FF"/>
              </a:solidFill>
              <a:ln>
                <a:noFill/>
              </a:ln>
              <a:effectLst>
                <a:glow>
                  <a:schemeClr val="accent1">
                    <a:alpha val="78000"/>
                  </a:schemeClr>
                </a:glow>
                <a:outerShdw blurRad="38100" dir="5400000" algn="ctr" rotWithShape="0">
                  <a:srgbClr val="000000">
                    <a:alpha val="63000"/>
                  </a:srgbClr>
                </a:outerShdw>
                <a:softEdge rad="0"/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01600" h="101600"/>
                <a:bevelB w="101600" h="101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215-40B6-8A5C-57EC120B410B}"/>
              </c:ext>
            </c:extLst>
          </c:dPt>
          <c:val>
            <c:numRef>
              <c:f>Лист3!$F$25</c:f>
              <c:numCache>
                <c:formatCode>#,##0</c:formatCode>
                <c:ptCount val="1"/>
                <c:pt idx="0">
                  <c:v>478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15-40B6-8A5C-57EC120B410B}"/>
            </c:ext>
          </c:extLst>
        </c:ser>
        <c:ser>
          <c:idx val="1"/>
          <c:order val="1"/>
          <c:tx>
            <c:strRef>
              <c:f>Лист3!$G$24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366ECA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1600" h="101600"/>
            </a:sp3d>
          </c:spPr>
          <c:invertIfNegative val="0"/>
          <c:val>
            <c:numRef>
              <c:f>Лист3!$G$25</c:f>
              <c:numCache>
                <c:formatCode>#,##0</c:formatCode>
                <c:ptCount val="1"/>
                <c:pt idx="0">
                  <c:v>497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15-40B6-8A5C-57EC120B410B}"/>
            </c:ext>
          </c:extLst>
        </c:ser>
        <c:ser>
          <c:idx val="2"/>
          <c:order val="2"/>
          <c:tx>
            <c:strRef>
              <c:f>Лист3!$H$24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CC99FF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1600" h="1016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C99FF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27000" h="101600"/>
                <a:bevelB w="101600" h="101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215-40B6-8A5C-57EC120B410B}"/>
              </c:ext>
            </c:extLst>
          </c:dPt>
          <c:val>
            <c:numRef>
              <c:f>Лист3!$H$25</c:f>
              <c:numCache>
                <c:formatCode>#,##0</c:formatCode>
                <c:ptCount val="1"/>
                <c:pt idx="0">
                  <c:v>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215-40B6-8A5C-57EC120B4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-100"/>
        <c:axId val="5831680"/>
        <c:axId val="5833472"/>
      </c:barChart>
      <c:catAx>
        <c:axId val="5831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33472"/>
        <c:crosses val="autoZero"/>
        <c:auto val="1"/>
        <c:lblAlgn val="ctr"/>
        <c:lblOffset val="100"/>
        <c:noMultiLvlLbl val="0"/>
      </c:catAx>
      <c:valAx>
        <c:axId val="583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31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Лист3!$F$44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4E58B2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7AF-49CF-A230-C1F1203AF04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Лист3!$F$45</c:f>
              <c:numCache>
                <c:formatCode>#,##0</c:formatCode>
                <c:ptCount val="1"/>
                <c:pt idx="0">
                  <c:v>314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36D-49CE-9C87-6669476BB820}"/>
            </c:ext>
          </c:extLst>
        </c:ser>
        <c:ser>
          <c:idx val="1"/>
          <c:order val="1"/>
          <c:tx>
            <c:strRef>
              <c:f>Лист3!$G$44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179A9A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7AF-49CF-A230-C1F1203AF04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Лист3!$G$45</c:f>
              <c:numCache>
                <c:formatCode>#,##0</c:formatCode>
                <c:ptCount val="1"/>
                <c:pt idx="0">
                  <c:v>330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36D-49CE-9C87-6669476BB820}"/>
            </c:ext>
          </c:extLst>
        </c:ser>
        <c:ser>
          <c:idx val="2"/>
          <c:order val="2"/>
          <c:tx>
            <c:strRef>
              <c:f>Лист3!$H$44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2860A4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346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7AF-49CF-A230-C1F1203AF04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Лист3!$H$45</c:f>
              <c:numCache>
                <c:formatCode>#,##0</c:formatCode>
                <c:ptCount val="1"/>
                <c:pt idx="0">
                  <c:v>346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36D-49CE-9C87-6669476BB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-100"/>
        <c:axId val="32267264"/>
        <c:axId val="32285440"/>
      </c:barChart>
      <c:catAx>
        <c:axId val="322672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285440"/>
        <c:crosses val="autoZero"/>
        <c:auto val="1"/>
        <c:lblAlgn val="ctr"/>
        <c:lblOffset val="100"/>
        <c:noMultiLvlLbl val="0"/>
      </c:catAx>
      <c:valAx>
        <c:axId val="32285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26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0.11405</cdr:x>
      <cdr:y>0.36403</cdr:y>
    </cdr:from>
    <cdr:to>
      <cdr:x>0.18155</cdr:x>
      <cdr:y>0.43168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73311" y="1937196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41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0.19843</cdr:x>
      <cdr:y>0.3099</cdr:y>
    </cdr:from>
    <cdr:to>
      <cdr:x>0.24905</cdr:x>
      <cdr:y>0.39109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93391" y="1649164"/>
          <a:ext cx="43204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4</a:t>
          </a:r>
          <a:r>
            <a:rPr lang="en-US" sz="1800" b="1" dirty="0" smtClean="0"/>
            <a:t>2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0.2828</cdr:x>
      <cdr:y>0.25578</cdr:y>
    </cdr:from>
    <cdr:to>
      <cdr:x>0.34186</cdr:x>
      <cdr:y>0.32343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13471" y="1361132"/>
          <a:ext cx="50405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4</a:t>
          </a:r>
          <a:r>
            <a:rPr lang="en-US" sz="1800" b="1" dirty="0" smtClean="0"/>
            <a:t>5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0.39249</cdr:x>
      <cdr:y>0.63465</cdr:y>
    </cdr:from>
    <cdr:to>
      <cdr:x>0.4853</cdr:x>
      <cdr:y>0.68878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49575" y="3377356"/>
          <a:ext cx="7920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0.4178</cdr:x>
      <cdr:y>0.64819</cdr:y>
    </cdr:from>
    <cdr:to>
      <cdr:x>0.4853</cdr:x>
      <cdr:y>0.71584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565599" y="3449364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7</a:t>
          </a:r>
          <a:r>
            <a:rPr lang="ru-RU" sz="1600" b="1" dirty="0" smtClean="0"/>
            <a:t>%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0.49374</cdr:x>
      <cdr:y>0.64819</cdr:y>
    </cdr:from>
    <cdr:to>
      <cdr:x>0.55281</cdr:x>
      <cdr:y>0.71584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213671" y="3449364"/>
          <a:ext cx="50405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7</a:t>
          </a:r>
          <a:r>
            <a:rPr lang="ru-RU" sz="1600" b="1" dirty="0" smtClean="0"/>
            <a:t>%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0.57812</cdr:x>
      <cdr:y>0.63465</cdr:y>
    </cdr:from>
    <cdr:to>
      <cdr:x>0.62874</cdr:x>
      <cdr:y>0.70231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933751" y="3377356"/>
          <a:ext cx="4320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0.57812</cdr:x>
      <cdr:y>0.64819</cdr:y>
    </cdr:from>
    <cdr:to>
      <cdr:x>0.62874</cdr:x>
      <cdr:y>0.70231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933751" y="3449364"/>
          <a:ext cx="43204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</a:t>
          </a:r>
          <a:r>
            <a:rPr lang="ru-RU" sz="1600" b="1" dirty="0" smtClean="0"/>
            <a:t>%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0.69625</cdr:x>
      <cdr:y>0.26931</cdr:y>
    </cdr:from>
    <cdr:to>
      <cdr:x>0.75531</cdr:x>
      <cdr:y>0.39109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41863" y="1433140"/>
          <a:ext cx="504056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0.70468</cdr:x>
      <cdr:y>0.26931</cdr:y>
    </cdr:from>
    <cdr:to>
      <cdr:x>0.78062</cdr:x>
      <cdr:y>0.33696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013871" y="1433140"/>
          <a:ext cx="64807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52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0.78062</cdr:x>
      <cdr:y>0.33696</cdr:y>
    </cdr:from>
    <cdr:to>
      <cdr:x>0.84812</cdr:x>
      <cdr:y>0.43168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661943" y="1793180"/>
          <a:ext cx="576064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51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0.86219</cdr:x>
      <cdr:y>0.39109</cdr:y>
    </cdr:from>
    <cdr:to>
      <cdr:x>0.94094</cdr:x>
      <cdr:y>0.47228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7358062" y="2081212"/>
          <a:ext cx="672033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47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0.32174</cdr:x>
      <cdr:y>0.48542</cdr:y>
    </cdr:from>
    <cdr:to>
      <cdr:x>0.42609</cdr:x>
      <cdr:y>0.58673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 flipV="1">
          <a:off x="2664296" y="2370370"/>
          <a:ext cx="864096" cy="494729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0.60328</cdr:x>
      <cdr:y>0.2332</cdr:y>
    </cdr:from>
    <cdr:to>
      <cdr:x>0.69893</cdr:x>
      <cdr:y>0.33642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 flipV="1">
          <a:off x="4995697" y="1138758"/>
          <a:ext cx="792088" cy="50405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0.30645</cdr:x>
      <cdr:y>0.45409</cdr:y>
    </cdr:from>
    <cdr:to>
      <cdr:x>0.40333</cdr:x>
      <cdr:y>0.54006</cdr:y>
    </cdr:to>
    <cdr:sp macro="" textlink="">
      <cdr:nvSpPr>
        <cdr:cNvPr id="10" name="TextBox 9"/>
        <cdr:cNvSpPr txBox="1"/>
      </cdr:nvSpPr>
      <cdr:spPr>
        <a:xfrm xmlns:a="http://schemas.openxmlformats.org/drawingml/2006/main" rot="19808200">
          <a:off x="2537715" y="2217416"/>
          <a:ext cx="802250" cy="4197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+</a:t>
          </a:r>
          <a:r>
            <a:rPr lang="en-US" sz="1800" b="1" dirty="0" smtClean="0"/>
            <a:t>5,7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0.59171</cdr:x>
      <cdr:y>0.19449</cdr:y>
    </cdr:from>
    <cdr:to>
      <cdr:x>0.68765</cdr:x>
      <cdr:y>0.26446</cdr:y>
    </cdr:to>
    <cdr:sp macro="" textlink="">
      <cdr:nvSpPr>
        <cdr:cNvPr id="11" name="TextBox 1"/>
        <cdr:cNvSpPr txBox="1"/>
      </cdr:nvSpPr>
      <cdr:spPr>
        <a:xfrm xmlns:a="http://schemas.openxmlformats.org/drawingml/2006/main" rot="19632642">
          <a:off x="4899916" y="949739"/>
          <a:ext cx="794486" cy="3416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 smtClean="0"/>
            <a:t>+7</a:t>
          </a:r>
          <a:r>
            <a:rPr lang="en-US" sz="1800" b="1" dirty="0" smtClean="0"/>
            <a:t>,</a:t>
          </a:r>
          <a:r>
            <a:rPr lang="ru-RU" sz="1800" b="1" dirty="0" smtClean="0"/>
            <a:t>0%</a:t>
          </a:r>
          <a:endParaRPr lang="ru-RU" sz="18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0.2917</cdr:x>
      <cdr:y>0.42098</cdr:y>
    </cdr:from>
    <cdr:to>
      <cdr:x>0.43644</cdr:x>
      <cdr:y>0.53937</cdr:y>
    </cdr:to>
    <cdr:sp macro="" textlink="">
      <cdr:nvSpPr>
        <cdr:cNvPr id="2" name="TextBox 1"/>
        <cdr:cNvSpPr txBox="1"/>
      </cdr:nvSpPr>
      <cdr:spPr>
        <a:xfrm xmlns:a="http://schemas.openxmlformats.org/drawingml/2006/main" rot="20117444">
          <a:off x="2552390" y="2289087"/>
          <a:ext cx="1266546" cy="6437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 smtClean="0"/>
            <a:t>+ 4%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0.29121</cdr:x>
      <cdr:y>0.46149</cdr:y>
    </cdr:from>
    <cdr:to>
      <cdr:x>0.39404</cdr:x>
      <cdr:y>0.5385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2548151" y="2509379"/>
          <a:ext cx="899781" cy="41874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0.61436</cdr:x>
      <cdr:y>0.20722</cdr:y>
    </cdr:from>
    <cdr:to>
      <cdr:x>0.71682</cdr:x>
      <cdr:y>0.27829</cdr:y>
    </cdr:to>
    <cdr:sp macro="" textlink="">
      <cdr:nvSpPr>
        <cdr:cNvPr id="5" name="TextBox 1"/>
        <cdr:cNvSpPr txBox="1"/>
      </cdr:nvSpPr>
      <cdr:spPr>
        <a:xfrm xmlns:a="http://schemas.openxmlformats.org/drawingml/2006/main" rot="20003889">
          <a:off x="5375753" y="1126784"/>
          <a:ext cx="896551" cy="3864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 smtClean="0"/>
            <a:t>+ 4%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0.62426</cdr:x>
      <cdr:y>0.24516</cdr:y>
    </cdr:from>
    <cdr:to>
      <cdr:x>0.7202</cdr:x>
      <cdr:y>0.32461</cdr:y>
    </cdr:to>
    <cdr:cxnSp macro="">
      <cdr:nvCxnSpPr>
        <cdr:cNvPr id="7" name="Прямая со стрелкой 6"/>
        <cdr:cNvCxnSpPr/>
      </cdr:nvCxnSpPr>
      <cdr:spPr>
        <a:xfrm xmlns:a="http://schemas.openxmlformats.org/drawingml/2006/main" flipV="1">
          <a:off x="5462397" y="1333045"/>
          <a:ext cx="839506" cy="43204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0.15238</cdr:x>
      <cdr:y>0.46689</cdr:y>
    </cdr:from>
    <cdr:to>
      <cdr:x>0.21821</cdr:x>
      <cdr:y>0.5331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333351" y="2538741"/>
          <a:ext cx="576024" cy="36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478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0.47332</cdr:x>
      <cdr:y>0.23191</cdr:y>
    </cdr:from>
    <cdr:to>
      <cdr:x>0.54739</cdr:x>
      <cdr:y>0.30423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4141663" y="1261037"/>
          <a:ext cx="648125" cy="3932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ru-RU" sz="1800" b="1" dirty="0" smtClean="0"/>
            <a:t>497</a:t>
          </a:r>
          <a:endParaRPr lang="ru-RU" sz="18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0.28981</cdr:x>
      <cdr:y>0.4518</cdr:y>
    </cdr:from>
    <cdr:to>
      <cdr:x>0.39213</cdr:x>
      <cdr:y>0.5075</cdr:y>
    </cdr:to>
    <cdr:cxnSp macro="">
      <cdr:nvCxnSpPr>
        <cdr:cNvPr id="2" name="Прямая со стрелкой 1"/>
        <cdr:cNvCxnSpPr/>
      </cdr:nvCxnSpPr>
      <cdr:spPr>
        <a:xfrm xmlns:a="http://schemas.openxmlformats.org/drawingml/2006/main" flipV="1">
          <a:off x="2399902" y="2336366"/>
          <a:ext cx="847304" cy="28803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0.62609</cdr:x>
      <cdr:y>0.24806</cdr:y>
    </cdr:from>
    <cdr:to>
      <cdr:x>0.73043</cdr:x>
      <cdr:y>0.30376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5184576" y="1282774"/>
          <a:ext cx="864096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0.28658</cdr:x>
      <cdr:y>0.38286</cdr:y>
    </cdr:from>
    <cdr:to>
      <cdr:x>0.3878</cdr:x>
      <cdr:y>0.45336</cdr:y>
    </cdr:to>
    <cdr:sp macro="" textlink="">
      <cdr:nvSpPr>
        <cdr:cNvPr id="9" name="TextBox 8"/>
        <cdr:cNvSpPr txBox="1"/>
      </cdr:nvSpPr>
      <cdr:spPr>
        <a:xfrm xmlns:a="http://schemas.openxmlformats.org/drawingml/2006/main" rot="20515915">
          <a:off x="2373142" y="1979832"/>
          <a:ext cx="838195" cy="3645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+ 5%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0.61979</cdr:x>
      <cdr:y>0.19459</cdr:y>
    </cdr:from>
    <cdr:to>
      <cdr:x>0.7177</cdr:x>
      <cdr:y>0.26512</cdr:y>
    </cdr:to>
    <cdr:sp macro="" textlink="">
      <cdr:nvSpPr>
        <cdr:cNvPr id="10" name="TextBox 9"/>
        <cdr:cNvSpPr txBox="1"/>
      </cdr:nvSpPr>
      <cdr:spPr>
        <a:xfrm xmlns:a="http://schemas.openxmlformats.org/drawingml/2006/main" rot="20524325">
          <a:off x="5132438" y="1006247"/>
          <a:ext cx="810760" cy="3647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+ 5%</a:t>
          </a:r>
          <a:endParaRPr lang="ru-RU" sz="18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0.30252</cdr:x>
      <cdr:y>0.54554</cdr:y>
    </cdr:from>
    <cdr:to>
      <cdr:x>0.41176</cdr:x>
      <cdr:y>0.55891</cdr:y>
    </cdr:to>
    <cdr:cxnSp macro="">
      <cdr:nvCxnSpPr>
        <cdr:cNvPr id="2" name="Прямая со стрелкой 1"/>
        <cdr:cNvCxnSpPr/>
      </cdr:nvCxnSpPr>
      <cdr:spPr>
        <a:xfrm xmlns:a="http://schemas.openxmlformats.org/drawingml/2006/main" flipV="1">
          <a:off x="2592288" y="2938958"/>
          <a:ext cx="936104" cy="7200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0.58824</cdr:x>
      <cdr:y>0.33168</cdr:y>
    </cdr:from>
    <cdr:to>
      <cdr:x>0.69748</cdr:x>
      <cdr:y>0.49208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 flipV="1">
          <a:off x="5040560" y="1786830"/>
          <a:ext cx="936104" cy="86409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0.31069</cdr:x>
      <cdr:y>0.49121</cdr:y>
    </cdr:from>
    <cdr:to>
      <cdr:x>0.39511</cdr:x>
      <cdr:y>0.55787</cdr:y>
    </cdr:to>
    <cdr:sp macro="" textlink="">
      <cdr:nvSpPr>
        <cdr:cNvPr id="6" name="TextBox 5"/>
        <cdr:cNvSpPr txBox="1"/>
      </cdr:nvSpPr>
      <cdr:spPr>
        <a:xfrm xmlns:a="http://schemas.openxmlformats.org/drawingml/2006/main" rot="21354322">
          <a:off x="2662277" y="2646257"/>
          <a:ext cx="723384" cy="3591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+ 1%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0.58319</cdr:x>
      <cdr:y>0.33731</cdr:y>
    </cdr:from>
    <cdr:to>
      <cdr:x>0.7089</cdr:x>
      <cdr:y>0.42264</cdr:y>
    </cdr:to>
    <cdr:sp macro="" textlink="">
      <cdr:nvSpPr>
        <cdr:cNvPr id="7" name="TextBox 1"/>
        <cdr:cNvSpPr txBox="1"/>
      </cdr:nvSpPr>
      <cdr:spPr>
        <a:xfrm xmlns:a="http://schemas.openxmlformats.org/drawingml/2006/main" rot="19015431">
          <a:off x="4997297" y="1817150"/>
          <a:ext cx="1077214" cy="459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 smtClean="0"/>
            <a:t>+ 8%</a:t>
          </a:r>
          <a:endParaRPr lang="ru-RU" sz="18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2547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t" anchorCtr="0" compatLnSpc="1">
            <a:prstTxWarp prst="textNoShape">
              <a:avLst/>
            </a:prstTxWarp>
          </a:bodyPr>
          <a:lstStyle>
            <a:lvl1pPr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453" y="1"/>
            <a:ext cx="2970946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t" anchorCtr="0" compatLnSpc="1">
            <a:prstTxWarp prst="textNoShape">
              <a:avLst/>
            </a:prstTxWarp>
          </a:bodyPr>
          <a:lstStyle>
            <a:lvl1pPr algn="r"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307"/>
            <a:ext cx="2972547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b" anchorCtr="0" compatLnSpc="1">
            <a:prstTxWarp prst="textNoShape">
              <a:avLst/>
            </a:prstTxWarp>
          </a:bodyPr>
          <a:lstStyle>
            <a:lvl1pPr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453" y="9430307"/>
            <a:ext cx="2970946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b" anchorCtr="0" compatLnSpc="1">
            <a:prstTxWarp prst="textNoShape">
              <a:avLst/>
            </a:prstTxWarp>
          </a:bodyPr>
          <a:lstStyle>
            <a:lvl1pPr algn="r"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fld id="{2C417715-7866-45D0-BE14-E3DF49F0B0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324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52" y="1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/>
          <a:lstStyle>
            <a:lvl1pPr algn="r">
              <a:defRPr sz="1200"/>
            </a:lvl1pPr>
          </a:lstStyle>
          <a:p>
            <a:pPr>
              <a:defRPr/>
            </a:pPr>
            <a:fld id="{C10C354B-215A-4500-9FCB-4921C25870A7}" type="datetimeFigureOut">
              <a:rPr lang="ru-RU"/>
              <a:pPr>
                <a:defRPr/>
              </a:pPr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06" tIns="45953" rIns="91906" bIns="45953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481" y="4715952"/>
            <a:ext cx="5487041" cy="4466986"/>
          </a:xfrm>
          <a:prstGeom prst="rect">
            <a:avLst/>
          </a:prstGeom>
        </p:spPr>
        <p:txBody>
          <a:bodyPr vert="horz" lIns="91906" tIns="45953" rIns="91906" bIns="45953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710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52" y="9428710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 anchor="b"/>
          <a:lstStyle>
            <a:lvl1pPr algn="r">
              <a:defRPr sz="1200"/>
            </a:lvl1pPr>
          </a:lstStyle>
          <a:p>
            <a:pPr>
              <a:defRPr/>
            </a:pPr>
            <a:fld id="{F3B5A148-5643-47C6-90C5-C575E57EF5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265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759639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84717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72562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933035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608935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59834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B5A148-5643-47C6-90C5-C575E57EF53C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060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B6E0C-A087-4157-9617-8DF48A82B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8A8F8-3DB1-4324-8A6F-41C7C710C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55F08-F756-4B1C-9948-DBA3386436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385A9-2D10-4000-9306-29B73CF81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F486C-1C35-4362-A5A5-C8E90DA93F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048DE-39E4-4550-BFAF-FB9446129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8396-F815-4296-8657-E609C15709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9E477-ACBE-4BAD-AE07-1C1AEF637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26357-05DE-4D33-BF4F-5EB1FB80E1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50044-9466-42EA-BD6C-3E83687330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BC5B9-6C78-45CF-9AEF-BA47B70E1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2000"/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A0EAC44-6B7E-48F1-9CF5-F1018B636E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 orient="vert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:\Деловой понедельник\обложки фарид фанилевич\деловой понедельник чисты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Прямоугольник 2"/>
          <p:cNvSpPr>
            <a:spLocks noChangeArrowheads="1"/>
          </p:cNvSpPr>
          <p:nvPr/>
        </p:nvSpPr>
        <p:spPr bwMode="auto">
          <a:xfrm>
            <a:off x="571500" y="4714875"/>
            <a:ext cx="81438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Публичные слушания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 по проекту бюджета муниципального образования город Набережные Челны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 на </a:t>
            </a:r>
            <a:r>
              <a:rPr lang="ru-RU" sz="2800" b="1" dirty="0" smtClean="0">
                <a:solidFill>
                  <a:schemeClr val="bg1"/>
                </a:solidFill>
                <a:latin typeface="Calibri" pitchFamily="34" charset="0"/>
              </a:rPr>
              <a:t>2021 </a:t>
            </a: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год и плановый период </a:t>
            </a:r>
            <a:r>
              <a:rPr lang="ru-RU" sz="2800" b="1" dirty="0" smtClean="0">
                <a:solidFill>
                  <a:schemeClr val="bg1"/>
                </a:solidFill>
                <a:latin typeface="Calibri" pitchFamily="34" charset="0"/>
              </a:rPr>
              <a:t>2022 </a:t>
            </a: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и </a:t>
            </a:r>
            <a:r>
              <a:rPr lang="ru-RU" sz="2800" b="1" dirty="0" smtClean="0">
                <a:solidFill>
                  <a:schemeClr val="bg1"/>
                </a:solidFill>
                <a:latin typeface="Calibri" pitchFamily="34" charset="0"/>
              </a:rPr>
              <a:t>2023 </a:t>
            </a: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годов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251520" y="151238"/>
            <a:ext cx="75260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Расходы бюджета города Набережные Челны </a:t>
            </a:r>
          </a:p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на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2021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–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2023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годы </a:t>
            </a:r>
          </a:p>
        </p:txBody>
      </p:sp>
      <p:sp>
        <p:nvSpPr>
          <p:cNvPr id="2054" name="TextBox 11"/>
          <p:cNvSpPr txBox="1">
            <a:spLocks noChangeArrowheads="1"/>
          </p:cNvSpPr>
          <p:nvPr/>
        </p:nvSpPr>
        <p:spPr bwMode="auto">
          <a:xfrm>
            <a:off x="428596" y="1285860"/>
            <a:ext cx="37113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Функциональная структура бюджета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25299771"/>
              </p:ext>
            </p:extLst>
          </p:nvPr>
        </p:nvGraphicFramePr>
        <p:xfrm>
          <a:off x="154786" y="1700808"/>
          <a:ext cx="4214842" cy="411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5026749" y="1285860"/>
            <a:ext cx="354577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структура бюджета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34528437"/>
              </p:ext>
            </p:extLst>
          </p:nvPr>
        </p:nvGraphicFramePr>
        <p:xfrm>
          <a:off x="4644008" y="1624414"/>
          <a:ext cx="4394869" cy="4324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1"/>
          <p:cNvSpPr txBox="1">
            <a:spLocks noChangeArrowheads="1"/>
          </p:cNvSpPr>
          <p:nvPr/>
        </p:nvSpPr>
        <p:spPr bwMode="auto">
          <a:xfrm>
            <a:off x="2262207" y="5949280"/>
            <a:ext cx="441896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dirty="0" smtClean="0"/>
              <a:t>٠ в 2021 </a:t>
            </a:r>
            <a:r>
              <a:rPr lang="ru-RU" sz="1400" dirty="0"/>
              <a:t>году - </a:t>
            </a:r>
            <a:r>
              <a:rPr lang="ru-RU" sz="1400" dirty="0" smtClean="0"/>
              <a:t>10</a:t>
            </a:r>
            <a:r>
              <a:rPr lang="ru-RU" sz="1400" dirty="0"/>
              <a:t> млрд. </a:t>
            </a:r>
            <a:r>
              <a:rPr lang="ru-RU" sz="1400" dirty="0" smtClean="0"/>
              <a:t>574 млн</a:t>
            </a:r>
            <a:r>
              <a:rPr lang="ru-RU" sz="1400" dirty="0"/>
              <a:t>. </a:t>
            </a:r>
            <a:r>
              <a:rPr lang="ru-RU" sz="1400" dirty="0" smtClean="0"/>
              <a:t>140 </a:t>
            </a:r>
            <a:r>
              <a:rPr lang="ru-RU" sz="1400" dirty="0"/>
              <a:t>тыс. </a:t>
            </a:r>
            <a:r>
              <a:rPr lang="ru-RU" sz="1400" dirty="0" smtClean="0"/>
              <a:t>800 руб.</a:t>
            </a:r>
          </a:p>
          <a:p>
            <a:r>
              <a:rPr lang="ru-RU" sz="1400" dirty="0" smtClean="0"/>
              <a:t>٠ в 2022 году - 10 млрд. 635 млн. 223 тыс. 378 руб.</a:t>
            </a:r>
          </a:p>
          <a:p>
            <a:r>
              <a:rPr lang="ru-RU" sz="1400" dirty="0" smtClean="0"/>
              <a:t>٠ в 2023 </a:t>
            </a:r>
            <a:r>
              <a:rPr lang="ru-RU" sz="1400" dirty="0"/>
              <a:t>году - </a:t>
            </a:r>
            <a:r>
              <a:rPr lang="ru-RU" sz="1400" dirty="0" smtClean="0"/>
              <a:t>10</a:t>
            </a:r>
            <a:r>
              <a:rPr lang="ru-RU" sz="1400" dirty="0"/>
              <a:t> млрд. </a:t>
            </a:r>
            <a:r>
              <a:rPr lang="ru-RU" sz="1400" dirty="0" smtClean="0"/>
              <a:t>344 </a:t>
            </a:r>
            <a:r>
              <a:rPr lang="ru-RU" sz="1400" dirty="0"/>
              <a:t>млн. </a:t>
            </a:r>
            <a:r>
              <a:rPr lang="ru-RU" sz="1400" dirty="0" smtClean="0"/>
              <a:t>612 </a:t>
            </a:r>
            <a:r>
              <a:rPr lang="ru-RU" sz="1400" dirty="0"/>
              <a:t>тыс. 5</a:t>
            </a:r>
            <a:r>
              <a:rPr lang="ru-RU" sz="1400" dirty="0" smtClean="0"/>
              <a:t>50 руб.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7372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214313" y="142852"/>
            <a:ext cx="73580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Расходы бюджета  по отраслям экономики </a:t>
            </a:r>
          </a:p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 на  20</a:t>
            </a:r>
            <a:r>
              <a:rPr lang="en-US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1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 (тыс.руб.)</a:t>
            </a:r>
            <a:endParaRPr lang="en-US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496334"/>
              </p:ext>
            </p:extLst>
          </p:nvPr>
        </p:nvGraphicFramePr>
        <p:xfrm>
          <a:off x="107504" y="1133475"/>
          <a:ext cx="8928991" cy="5524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1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5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статьи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Прогноз  на </a:t>
                      </a:r>
                      <a:r>
                        <a:rPr lang="ru-RU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461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 на реализацию государственных полномочий  в сфере организации проведения мероприятий по предупреждению и ликвидации болезней животных, их лечению, защите населения от болезней, общих для человека и  животных 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9 048,10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ремонт гидротехнических сооружений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en-US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327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адресной социальной поддержки  населения города Набережные Челны (перевозка сады-огороды)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пассажирских перевозок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18,28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дорожный фонд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49 500,00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Дорожное хозяйство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454 509,99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Проектно-изыскательские работы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b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по землеустройству и землепользованию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94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 "Национальная экономика"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551 315,17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 жилого фонда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267 347,00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адресной социальной поддержки  населения города Набережные Челны (банные услуги )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436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«Развитие 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территориального общественного самоуправления города Набережные Челны» (гранты ТОС на благоустройство)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5 000,00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ремонт сетей наружного (уличного) освещения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142 778,24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Водоснабжение фонтанов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367,65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Озеленение </a:t>
                      </a:r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города, содержание парков и скверов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140 277,22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содержание мест захоронения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1 010,02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Обслуживание городских пляжей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1 177,50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Актуализация схемы теплоснабжения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600,00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по управлению,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техобслуживанию и эксплуатации инженерных сетей промышленного парка «Развитие»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15,00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3491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 на реализацию государственных полномочий по осуществлению государственного контроля и надзора в области долевого строительства многоквартирных домов и (или) иных объектов недвижимости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542,50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194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"Жилищно-коммунальное хозяйство"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566 115,13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94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1 117 430,30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05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179512" y="151238"/>
            <a:ext cx="73580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Финансирование социальных расходов </a:t>
            </a:r>
            <a:endParaRPr lang="ru-RU" sz="2400" b="1" i="1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г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. Набережные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Челны (млн руб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.)</a:t>
            </a:r>
            <a:endParaRPr lang="en-US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808940"/>
              </p:ext>
            </p:extLst>
          </p:nvPr>
        </p:nvGraphicFramePr>
        <p:xfrm>
          <a:off x="4762" y="1069736"/>
          <a:ext cx="9139238" cy="60180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22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5426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242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239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статьи расходов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банных услуг льготной категории населения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приобретение путевок в загородные и пришкольные лагеря для детей работников предприятий и организации города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108,5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перевозка в сады-огороды льготной категории населения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 питание детей  в общеобразовательных учреждениях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69,8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адресно-социальная поддержка населения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компенсация части родительской платы за посещение ДДУ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159,4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47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участие в программе адресной подготовки врачей для медицинских учреждений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2,4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8383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3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выплату единовременной материальной выплаты врачам, работающим в государственных учреждениях здравоохранения РТ, расположенных на территории города Набережные Челны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2,9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58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3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компенсаций расходов, понесенных в связи с оказанием услуг общественного транспорта отдельным категориям граждан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8807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 b="1" kern="1200" dirty="0" smtClean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создание благоприятных условий для устройства детей-сирот и детей, оставшихся без попечения родителей, на воспитание в семью</a:t>
                      </a:r>
                      <a:endParaRPr lang="ru-RU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89,9</a:t>
                      </a:r>
                      <a:endParaRPr lang="ru-RU" sz="15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453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ru-RU" sz="1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lang="ru-RU" sz="1500" b="1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на социальные расходы</a:t>
                      </a:r>
                      <a:endParaRPr lang="ru-RU" sz="1500" b="1" i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b="1" i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536,5</a:t>
                      </a:r>
                      <a:endParaRPr lang="ru-RU" sz="15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00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0" y="151238"/>
            <a:ext cx="78838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Информация по целевым программам бюджета города Набережные Челны (тыс.руб.)</a:t>
            </a:r>
            <a:endParaRPr lang="en-US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922586"/>
              </p:ext>
            </p:extLst>
          </p:nvPr>
        </p:nvGraphicFramePr>
        <p:xfrm>
          <a:off x="0" y="1133473"/>
          <a:ext cx="9130583" cy="5724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3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668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52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352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939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13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</a:t>
                      </a:r>
                      <a:b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</a:t>
                      </a:r>
                      <a:b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</a:t>
                      </a:r>
                      <a:b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66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проведения капитального ремонта общего имущества в многоквартирных домах г. Набережные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267 347.00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267 347.00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267 347.00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79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"Развитие системы образования города Набережные 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7 289 772.20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7 314 077.35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6 945 326.41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6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молодежная программа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134 199.89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134 314.28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134 430.95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6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"Профилактика наркотизации населения в городе 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96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"Развитие физической культуры и спорта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городе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526 595.54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528 521.58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530 486.13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2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"Развитие культуры в городе 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305 291.66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305 558.03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305 829.73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6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по улучшению условий и охраны труда в городе Набережные Челны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6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"Профилактика терроризма и экстремизма, а также минимизация и (или) ликвидация последствий проявлений терроризма и экстремизма на территории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14 201.17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14 201.17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14 201.17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30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адресной социальной поддержки  населения города Набережные Челны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39 662.92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24 310.92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24 310.92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58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"Реализация государственной национальной политики в городе Набережные Челны" 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2 066.80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2 066.80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2 066.80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9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"Обеспечение общественного порядка и профилактики правонарушений в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 образовании город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 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76 507.98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76 535.12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76 562.81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55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"Реализация антикоррупционной политики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городе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294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в области энергосбережения и повышения энергетической эффективности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7 408.20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7 408.20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7 408.20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828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"Поддержка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развитие малого и среднего предпринимательства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города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578.30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578.30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578.30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6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 "Поддержка социально ориентированных некоммерческих организаций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294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службы муниципального образования город Набережные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5 909.16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5 909.16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5 909.16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294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"Развитие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территориального общественного самоуправления города Набережные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5 500.00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5 500.00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5 500.00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14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"Обеспечение пожарной безопасности  в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18 281.14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18 281.14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18 281.14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3587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"Совершенствование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системы гражданской обороны, защиты населения и территории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города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 от чрезвычайных ситуаций и обеспечение безопасности на водных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объектах"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248.80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248.80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248.80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959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"Программа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безопасности дорожного движения МО город Набережные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Челны"</a:t>
                      </a: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427 864.01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427 864.01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427 864.01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3166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"Профилактика безнадзорности и правонарушений среди несовершеннолетних в муниципальном образовании город Набережные Челны"</a:t>
                      </a: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57496615"/>
                  </a:ext>
                </a:extLst>
              </a:tr>
              <a:tr h="16551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расходов в рамках муниципальных программ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9 122 294.77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9 133 581.87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8 767 211.53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6551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в общих расходах, процент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86.3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85.9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84.8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50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-1562" y="0"/>
            <a:ext cx="83164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Параметры бюджета муниципального образования город Набережные Челны на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2021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 и плановый период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2022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и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2023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годы </a:t>
            </a:r>
            <a:r>
              <a:rPr lang="ru-RU" sz="2000" b="1" i="1" dirty="0">
                <a:solidFill>
                  <a:srgbClr val="FFFFFF"/>
                </a:solidFill>
                <a:latin typeface="Arial" panose="020B0604020202020204" pitchFamily="34" charset="0"/>
              </a:rPr>
              <a:t>(рублей)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252552"/>
              </p:ext>
            </p:extLst>
          </p:nvPr>
        </p:nvGraphicFramePr>
        <p:xfrm>
          <a:off x="457200" y="1988840"/>
          <a:ext cx="8229599" cy="2519014"/>
        </p:xfrm>
        <a:graphic>
          <a:graphicData uri="http://schemas.openxmlformats.org/drawingml/2006/table">
            <a:tbl>
              <a:tblPr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4063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744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744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744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83462">
                <a:tc>
                  <a:txBody>
                    <a:bodyPr/>
                    <a:lstStyle/>
                    <a:p>
                      <a:pPr algn="l" fontAlgn="b"/>
                      <a:endParaRPr lang="ru-RU" sz="17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1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ru-RU" sz="2000" b="1" i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2021 год</a:t>
                      </a:r>
                    </a:p>
                    <a:p>
                      <a:pPr algn="ctr" fontAlgn="b"/>
                      <a:endParaRPr lang="ru-RU" sz="2000" b="1" i="1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2022 год</a:t>
                      </a:r>
                    </a:p>
                    <a:p>
                      <a:pPr algn="ctr" fontAlgn="b"/>
                      <a:endParaRPr lang="ru-RU" sz="2000" b="1" i="1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2023 год</a:t>
                      </a:r>
                    </a:p>
                    <a:p>
                      <a:pPr algn="ctr" fontAlgn="b"/>
                      <a:endParaRPr lang="ru-RU" sz="2000" b="1" i="1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80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Доходы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10 574 140 </a:t>
                      </a:r>
                      <a:r>
                        <a:rPr lang="en-US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ru-RU" sz="1700" b="1" i="1" u="none" strike="noStrike" baseline="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ru-RU" sz="1700" b="1" i="1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10 635 223 </a:t>
                      </a:r>
                      <a:r>
                        <a:rPr lang="en-US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ru-RU" sz="1700" b="1" i="1" u="none" strike="noStrike" baseline="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ru-RU" sz="1700" b="1" i="1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10 344 612 </a:t>
                      </a:r>
                      <a:r>
                        <a:rPr lang="en-US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  <a:p>
                      <a:pPr algn="ctr" fontAlgn="b"/>
                      <a:endParaRPr lang="ru-RU" sz="1700" b="1" i="1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774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Расходы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10 574 140 </a:t>
                      </a:r>
                      <a:r>
                        <a:rPr lang="en-US" sz="1700" b="1" i="1" u="none" strike="noStrike" baseline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ru-RU" sz="1700" b="1" i="1" u="none" strike="noStrike" baseline="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10 635 223 400</a:t>
                      </a:r>
                    </a:p>
                  </a:txBody>
                  <a:tcPr marL="9077" marR="9077" marT="90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10 344 612 850</a:t>
                      </a:r>
                    </a:p>
                  </a:txBody>
                  <a:tcPr marL="9077" marR="9077" marT="90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59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Прямоугольник 4"/>
          <p:cNvSpPr>
            <a:spLocks noChangeArrowheads="1"/>
          </p:cNvSpPr>
          <p:nvPr/>
        </p:nvSpPr>
        <p:spPr bwMode="auto">
          <a:xfrm>
            <a:off x="214313" y="214313"/>
            <a:ext cx="735806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400" b="1" i="1" dirty="0">
                <a:solidFill>
                  <a:srgbClr val="FFFFFF"/>
                </a:solidFill>
              </a:rPr>
              <a:t>Доходы бюджета города Набережные Челны </a:t>
            </a:r>
            <a:r>
              <a:rPr lang="ru-RU" sz="2400" b="1" i="1" dirty="0" smtClean="0">
                <a:solidFill>
                  <a:srgbClr val="FFFFFF"/>
                </a:solidFill>
              </a:rPr>
              <a:t> </a:t>
            </a:r>
            <a:r>
              <a:rPr lang="ru-RU" sz="2000" b="1" i="1" dirty="0">
                <a:solidFill>
                  <a:srgbClr val="FFFFFF"/>
                </a:solidFill>
              </a:rPr>
              <a:t>(млн. руб.)</a:t>
            </a:r>
            <a:endParaRPr lang="en-US" sz="2000" b="1" i="1" dirty="0">
              <a:solidFill>
                <a:srgbClr val="FFFFFF"/>
              </a:solidFill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2319408"/>
              </p:ext>
            </p:extLst>
          </p:nvPr>
        </p:nvGraphicFramePr>
        <p:xfrm>
          <a:off x="214313" y="1347788"/>
          <a:ext cx="8534151" cy="532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200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502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107504" y="116631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Структура налоговых доходов в собственных доходах бюджета города </a:t>
            </a:r>
            <a:r>
              <a:rPr lang="ru-RU" sz="20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/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41924"/>
              </p:ext>
            </p:extLst>
          </p:nvPr>
        </p:nvGraphicFramePr>
        <p:xfrm>
          <a:off x="107504" y="1250105"/>
          <a:ext cx="8856983" cy="5544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0461">
                  <a:extLst>
                    <a:ext uri="{9D8B030D-6E8A-4147-A177-3AD203B41FA5}">
                      <a16:colId xmlns="" xmlns:a16="http://schemas.microsoft.com/office/drawing/2014/main" val="3253368060"/>
                    </a:ext>
                  </a:extLst>
                </a:gridCol>
                <a:gridCol w="1020418">
                  <a:extLst>
                    <a:ext uri="{9D8B030D-6E8A-4147-A177-3AD203B41FA5}">
                      <a16:colId xmlns="" xmlns:a16="http://schemas.microsoft.com/office/drawing/2014/main" val="1406649589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510025939"/>
                    </a:ext>
                  </a:extLst>
                </a:gridCol>
                <a:gridCol w="1020416">
                  <a:extLst>
                    <a:ext uri="{9D8B030D-6E8A-4147-A177-3AD203B41FA5}">
                      <a16:colId xmlns="" xmlns:a16="http://schemas.microsoft.com/office/drawing/2014/main" val="1087814080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1306357013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4093848269"/>
                    </a:ext>
                  </a:extLst>
                </a:gridCol>
                <a:gridCol w="801756">
                  <a:extLst>
                    <a:ext uri="{9D8B030D-6E8A-4147-A177-3AD203B41FA5}">
                      <a16:colId xmlns="" xmlns:a16="http://schemas.microsoft.com/office/drawing/2014/main" val="4160955310"/>
                    </a:ext>
                  </a:extLst>
                </a:gridCol>
              </a:tblGrid>
              <a:tr h="52271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Наименование </a:t>
                      </a: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доходов бюджета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2021 год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60983018"/>
                  </a:ext>
                </a:extLst>
              </a:tr>
              <a:tr h="42100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СОБСТВЕННЫЕ </a:t>
                      </a: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ДОХОДЫ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5 079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5 529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98998455"/>
                  </a:ext>
                </a:extLst>
              </a:tr>
              <a:tr h="3897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НАЛОГОВЫЕ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ДОХОДЫ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4 313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4 457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4 699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44085"/>
                  </a:ext>
                </a:extLst>
              </a:tr>
              <a:tr h="4223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Налог на доходы физических лиц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2 805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2 964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3 170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35903721"/>
                  </a:ext>
                </a:extLst>
              </a:tr>
              <a:tr h="3760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Акцизы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73301773"/>
                  </a:ext>
                </a:extLst>
              </a:tr>
              <a:tr h="62309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Налог, взимаемый в связи с применением упрощенной системы налогообложения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0125487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Единый налог на вмененный доход для отдельных видов деятельности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35783199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Налог, взимаемый в связи с применением патентной системы налогообложения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19440258"/>
                  </a:ext>
                </a:extLst>
              </a:tr>
              <a:tr h="41303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Налог на имущество физических лиц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06555793"/>
                  </a:ext>
                </a:extLst>
              </a:tr>
              <a:tr h="3760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Земельный налог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18902792"/>
                  </a:ext>
                </a:extLst>
              </a:tr>
              <a:tr h="3981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Государственная пошлина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80050958"/>
                  </a:ext>
                </a:extLst>
              </a:tr>
              <a:tr h="4223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Прочие налоговые доходы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14403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17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214313" y="220663"/>
            <a:ext cx="70008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Налог на доходы физических лиц</a:t>
            </a:r>
          </a:p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60161582"/>
              </p:ext>
            </p:extLst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2637397"/>
              </p:ext>
            </p:extLst>
          </p:nvPr>
        </p:nvGraphicFramePr>
        <p:xfrm>
          <a:off x="395536" y="1354138"/>
          <a:ext cx="8280920" cy="4883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1934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0" y="151238"/>
            <a:ext cx="79563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Налог, взимаемый в связи с применением упрощенной системы налогообложения </a:t>
            </a:r>
            <a:r>
              <a:rPr lang="ru-RU" sz="20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60161582"/>
              </p:ext>
            </p:extLst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0873186"/>
              </p:ext>
            </p:extLst>
          </p:nvPr>
        </p:nvGraphicFramePr>
        <p:xfrm>
          <a:off x="214313" y="1303867"/>
          <a:ext cx="8750175" cy="5437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1"/>
          <p:cNvSpPr txBox="1"/>
          <p:nvPr/>
        </p:nvSpPr>
        <p:spPr>
          <a:xfrm>
            <a:off x="7141140" y="1284713"/>
            <a:ext cx="792088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/>
              <a:t>517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55125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214313" y="220663"/>
            <a:ext cx="70008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Налог на имущество физических лиц </a:t>
            </a:r>
            <a:endParaRPr lang="ru-RU" sz="2400" b="1" i="1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млн. руб.)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60161582"/>
              </p:ext>
            </p:extLst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2837849"/>
              </p:ext>
            </p:extLst>
          </p:nvPr>
        </p:nvGraphicFramePr>
        <p:xfrm>
          <a:off x="467544" y="1354138"/>
          <a:ext cx="8280920" cy="5171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5592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214313" y="220663"/>
            <a:ext cx="70008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Неналоговые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доходы</a:t>
            </a:r>
          </a:p>
          <a:p>
            <a:pPr algn="ctr"/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60161582"/>
              </p:ext>
            </p:extLst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59458"/>
              </p:ext>
            </p:extLst>
          </p:nvPr>
        </p:nvGraphicFramePr>
        <p:xfrm>
          <a:off x="323528" y="1354138"/>
          <a:ext cx="8568952" cy="5387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6626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502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107504" y="116631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Структура неналоговых доходов в собственных доходах бюджета города </a:t>
            </a:r>
            <a:r>
              <a:rPr lang="ru-RU" sz="20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/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924575"/>
              </p:ext>
            </p:extLst>
          </p:nvPr>
        </p:nvGraphicFramePr>
        <p:xfrm>
          <a:off x="107504" y="1250108"/>
          <a:ext cx="8856983" cy="5525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0461">
                  <a:extLst>
                    <a:ext uri="{9D8B030D-6E8A-4147-A177-3AD203B41FA5}">
                      <a16:colId xmlns="" xmlns:a16="http://schemas.microsoft.com/office/drawing/2014/main" val="3253368060"/>
                    </a:ext>
                  </a:extLst>
                </a:gridCol>
                <a:gridCol w="1020418">
                  <a:extLst>
                    <a:ext uri="{9D8B030D-6E8A-4147-A177-3AD203B41FA5}">
                      <a16:colId xmlns="" xmlns:a16="http://schemas.microsoft.com/office/drawing/2014/main" val="1406649589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510025939"/>
                    </a:ext>
                  </a:extLst>
                </a:gridCol>
                <a:gridCol w="1020416">
                  <a:extLst>
                    <a:ext uri="{9D8B030D-6E8A-4147-A177-3AD203B41FA5}">
                      <a16:colId xmlns="" xmlns:a16="http://schemas.microsoft.com/office/drawing/2014/main" val="1087814080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1306357013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4093848269"/>
                    </a:ext>
                  </a:extLst>
                </a:gridCol>
                <a:gridCol w="801756">
                  <a:extLst>
                    <a:ext uri="{9D8B030D-6E8A-4147-A177-3AD203B41FA5}">
                      <a16:colId xmlns="" xmlns:a16="http://schemas.microsoft.com/office/drawing/2014/main" val="4160955310"/>
                    </a:ext>
                  </a:extLst>
                </a:gridCol>
              </a:tblGrid>
              <a:tr h="64758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Наименование </a:t>
                      </a: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доходов бюджета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2021 год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60983018"/>
                  </a:ext>
                </a:extLst>
              </a:tr>
              <a:tr h="52158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СОБСТВЕННЫЕ </a:t>
                      </a: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ДОХОДЫ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5 079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5 529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98998455"/>
                  </a:ext>
                </a:extLst>
              </a:tr>
              <a:tr h="48283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НЕНАЛОГОВЫЕ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ДОХОДЫ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44085"/>
                  </a:ext>
                </a:extLst>
              </a:tr>
              <a:tr h="77292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3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Доходы</a:t>
                      </a:r>
                      <a:r>
                        <a:rPr lang="ru-RU" sz="13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от использования имущества, находящегося в государственной и муниципальной собственности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35903721"/>
                  </a:ext>
                </a:extLst>
              </a:tr>
              <a:tr h="258018">
                <a:tc gridSpan="7"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в том числе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7330177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арендная плата за землю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0125487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3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доходы от сдачи в аренду имущества</a:t>
                      </a:r>
                      <a:endParaRPr lang="ru-RU" sz="13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3578319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Плата</a:t>
                      </a:r>
                      <a:r>
                        <a:rPr lang="ru-RU" sz="13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за негативное воздействие на окружающую среду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19440258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Доходы от оказания платных услуг и компенсации затрат государства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2072315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Доходы от продажи материальных и нематериальных активов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06555793"/>
                  </a:ext>
                </a:extLst>
              </a:tr>
              <a:tr h="46593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Штрафы,</a:t>
                      </a:r>
                      <a:r>
                        <a:rPr lang="ru-RU" sz="13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санкции, возмещение ущерба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18902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167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0" y="23748"/>
            <a:ext cx="78123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Индексы – дефляторы для формирования расходной части бюджета города </a:t>
            </a:r>
            <a:endParaRPr lang="ru-RU" sz="2400" b="1" i="1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на 2021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–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2023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годы</a:t>
            </a:r>
            <a:endParaRPr lang="en-US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023203"/>
              </p:ext>
            </p:extLst>
          </p:nvPr>
        </p:nvGraphicFramePr>
        <p:xfrm>
          <a:off x="102742" y="1628800"/>
          <a:ext cx="8933753" cy="4339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895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814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814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814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3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800" b="1" kern="12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800" b="1" kern="12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800" b="1" kern="12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1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Инфляция, (рост %)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104,0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104,0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104,0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825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7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Заработная плата работников муниципальных  учреждений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доведение до МРОТ с 1 января – ежегодно 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Заработная плата отдельных категорий работников бюджетной сферы (обозначенных в Указах Президента РФ от 07.05.2012г. №597, от 01.06.2012г. №761, от 28.12.2012г. №1688)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соответствии с Указами Президента РФ от 07.05.2012г. №597, от 01.06.2012г. №761, от 28.12.2012г. №1688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8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Продукты питания,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медикаменты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01.01.2021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4,0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01.01.2022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4,0 %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01.01.2023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4,0 %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618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Коммунальные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услуги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01.07.2020 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4,0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01.07.2021 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4,0 %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01.07.2022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4,0 %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412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Остальные расходы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уровне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уровне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уровне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Свои цвет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6FF"/>
      </a:accent1>
      <a:accent2>
        <a:srgbClr val="FF2A25"/>
      </a:accent2>
      <a:accent3>
        <a:srgbClr val="3CE464"/>
      </a:accent3>
      <a:accent4>
        <a:srgbClr val="CC00CC"/>
      </a:accent4>
      <a:accent5>
        <a:srgbClr val="00CCFF"/>
      </a:accent5>
      <a:accent6>
        <a:srgbClr val="FFFF00"/>
      </a:accent6>
      <a:hlink>
        <a:srgbClr val="0000FF"/>
      </a:hlink>
      <a:folHlink>
        <a:srgbClr val="98009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13070</TotalTime>
  <Words>1565</Words>
  <Application>Microsoft Office PowerPoint</Application>
  <PresentationFormat>Экран (4:3)</PresentationFormat>
  <Paragraphs>477</Paragraphs>
  <Slides>14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Tycoon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Ляйсан Р. Галиева</cp:lastModifiedBy>
  <cp:revision>691</cp:revision>
  <cp:lastPrinted>2020-10-30T12:35:04Z</cp:lastPrinted>
  <dcterms:created xsi:type="dcterms:W3CDTF">2006-11-20T06:30:48Z</dcterms:created>
  <dcterms:modified xsi:type="dcterms:W3CDTF">2020-12-24T12:48:41Z</dcterms:modified>
</cp:coreProperties>
</file>