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3"/>
  </p:notesMasterIdLst>
  <p:sldIdLst>
    <p:sldId id="306" r:id="rId3"/>
    <p:sldId id="468" r:id="rId4"/>
    <p:sldId id="505" r:id="rId5"/>
    <p:sldId id="515" r:id="rId6"/>
    <p:sldId id="516" r:id="rId7"/>
    <p:sldId id="518" r:id="rId8"/>
    <p:sldId id="519" r:id="rId9"/>
    <p:sldId id="521" r:id="rId10"/>
    <p:sldId id="532" r:id="rId11"/>
    <p:sldId id="524" r:id="rId12"/>
  </p:sldIdLst>
  <p:sldSz cx="12192000" cy="6858000"/>
  <p:notesSz cx="6797675" cy="9926638"/>
  <p:defaultTextStyle>
    <a:defPPr>
      <a:defRPr lang="ru-RU"/>
    </a:defPPr>
    <a:lvl1pPr marL="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A20000"/>
    <a:srgbClr val="FF9900"/>
    <a:srgbClr val="DCE6F2"/>
    <a:srgbClr val="F4FAFE"/>
    <a:srgbClr val="E9F1F5"/>
    <a:srgbClr val="FFFF99"/>
    <a:srgbClr val="459EB6"/>
    <a:srgbClr val="5082BE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5" autoAdjust="0"/>
    <p:restoredTop sz="94706" autoAdjust="0"/>
  </p:normalViewPr>
  <p:slideViewPr>
    <p:cSldViewPr>
      <p:cViewPr>
        <p:scale>
          <a:sx n="70" d="100"/>
          <a:sy n="70" d="100"/>
        </p:scale>
        <p:origin x="48" y="89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1675018162023"/>
          <c:y val="0.12973816005667185"/>
          <c:w val="0.73604859105271991"/>
          <c:h val="0.73714658333078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1FE-4B55-8020-664B4C6CEEDD}"/>
              </c:ext>
            </c:extLst>
          </c:dPt>
          <c:dPt>
            <c:idx val="1"/>
            <c:bubble3D val="0"/>
            <c:explosion val="1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1FE-4B55-8020-664B4C6CEED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1FE-4B55-8020-664B4C6CEED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1FE-4B55-8020-664B4C6CEED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1FE-4B55-8020-664B4C6CEEDD}"/>
              </c:ext>
            </c:extLst>
          </c:dPt>
          <c:dPt>
            <c:idx val="5"/>
            <c:bubble3D val="0"/>
            <c:explosion val="1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1FE-4B55-8020-664B4C6CEED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1FE-4B55-8020-664B4C6CEED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1FE-4B55-8020-664B4C6CEED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1FE-4B55-8020-664B4C6CEEDD}"/>
              </c:ext>
            </c:extLst>
          </c:dPt>
          <c:dLbls>
            <c:dLbl>
              <c:idx val="0"/>
              <c:layout>
                <c:manualLayout>
                  <c:x val="2.6323774970276933E-3"/>
                  <c:y val="-6.557364860455146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Общее </a:t>
                    </a:r>
                    <a:r>
                      <a: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образование
</a:t>
                    </a: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40 </a:t>
                    </a: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%</a:t>
                    </a:r>
                    <a:endParaRPr lang="ru-RU" sz="1400" dirty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1FE-4B55-8020-664B4C6CEEDD}"/>
                </c:ext>
                <c:ext xmlns:c15="http://schemas.microsoft.com/office/drawing/2012/chart" uri="{CE6537A1-D6FC-4f65-9D91-7224C49458BB}">
                  <c15:layout>
                    <c:manualLayout>
                      <c:w val="0.26734425859813254"/>
                      <c:h val="0.1782029474477290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"/>
                  <c:y val="-0.1534577510453279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Дошкольное </a:t>
                    </a:r>
                    <a:r>
                      <a: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образование
</a:t>
                    </a: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29 </a:t>
                    </a: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%</a:t>
                    </a:r>
                    <a:endParaRPr lang="ru-RU" sz="1400" dirty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1FE-4B55-8020-664B4C6CEEDD}"/>
                </c:ext>
                <c:ext xmlns:c15="http://schemas.microsoft.com/office/drawing/2012/chart" uri="{CE6537A1-D6FC-4f65-9D91-7224C49458BB}">
                  <c15:layout>
                    <c:manualLayout>
                      <c:w val="0.23312335113677254"/>
                      <c:h val="0.19193417273111046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7.6857257142632099E-2"/>
                  <c:y val="-8.09690855180675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Дополнит. </a:t>
                    </a:r>
                    <a:r>
                      <a: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образование
</a:t>
                    </a: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6 </a:t>
                    </a: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%</a:t>
                    </a:r>
                    <a:endParaRPr lang="ru-RU" sz="1400" dirty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1FE-4B55-8020-664B4C6CEED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6687407285584249E-2"/>
                  <c:y val="9.548486788889827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Молодежная политика
</a:t>
                    </a: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1</a:t>
                    </a:r>
                    <a:r>
                      <a:rPr lang="ru-RU" sz="14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%</a:t>
                    </a:r>
                    <a:endParaRPr lang="ru-RU" sz="1400" dirty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1FE-4B55-8020-664B4C6CEED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1141565823052507E-3"/>
                  <c:y val="5.79320646718749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ЖКХ</a:t>
                    </a:r>
                    <a:r>
                      <a: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
</a:t>
                    </a: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8</a:t>
                    </a:r>
                    <a:r>
                      <a:rPr lang="ru-RU" sz="14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%</a:t>
                    </a:r>
                    <a:endParaRPr lang="ru-RU" sz="1400" dirty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1FE-4B55-8020-664B4C6CEEDD}"/>
                </c:ext>
                <c:ext xmlns:c15="http://schemas.microsoft.com/office/drawing/2012/chart" uri="{CE6537A1-D6FC-4f65-9D91-7224C49458BB}">
                  <c15:layout>
                    <c:manualLayout>
                      <c:w val="7.6720570697619186E-2"/>
                      <c:h val="9.5652193289603199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6.251381899959077E-2"/>
                  <c:y val="5.200072359120014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Культура</a:t>
                    </a:r>
                    <a:r>
                      <a: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
</a:t>
                    </a: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4 %</a:t>
                    </a:r>
                    <a:endParaRPr lang="ru-RU" sz="1400" dirty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B1FE-4B55-8020-664B4C6CEED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0378542721293736E-2"/>
                  <c:y val="2.666854924623553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Социальная </a:t>
                    </a:r>
                    <a:r>
                      <a: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политика
</a:t>
                    </a: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3%</a:t>
                    </a:r>
                    <a:endParaRPr lang="ru-RU" sz="1400" dirty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B1FE-4B55-8020-664B4C6CEEDD}"/>
                </c:ext>
                <c:ext xmlns:c15="http://schemas.microsoft.com/office/drawing/2012/chart" uri="{CE6537A1-D6FC-4f65-9D91-7224C49458BB}">
                  <c15:layout>
                    <c:manualLayout>
                      <c:w val="0.20405896224331163"/>
                      <c:h val="0.15998563512436237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0.13262909925382324"/>
                  <c:y val="-7.148248481866363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прочие </a:t>
                    </a:r>
                  </a:p>
                  <a:p>
                    <a:pPr>
                      <a:defRPr sz="140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4</a:t>
                    </a:r>
                    <a:r>
                      <a:rPr lang="ru-RU" sz="14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%</a:t>
                    </a:r>
                    <a:endParaRPr lang="ru-RU" sz="1400" dirty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B1FE-4B55-8020-664B4C6CEEDD}"/>
                </c:ext>
                <c:ext xmlns:c15="http://schemas.microsoft.com/office/drawing/2012/chart" uri="{CE6537A1-D6FC-4f65-9D91-7224C49458BB}">
                  <c15:layout>
                    <c:manualLayout>
                      <c:w val="0.14835572358713228"/>
                      <c:h val="0.1443255817579723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-6.2871226716010836E-2"/>
                  <c:y val="-0.2506801899082525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68183D75-3F38-400C-9815-B59767D48281}" type="CATEGORYNAME">
                      <a:rPr lang="ru-RU" sz="140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14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[ИМЯ КАТЕГОРИИ]</a:t>
                    </a:fld>
                    <a:r>
                      <a:rPr lang="ru-RU" sz="14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
</a:t>
                    </a:r>
                    <a:fld id="{8C7A5B79-F94C-41B5-9BA1-6770E371BE1E}" type="PERCENTAGE">
                      <a:rPr lang="ru-RU" sz="1400" baseline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14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[ПРОЦЕНТ]</a:t>
                    </a:fld>
                    <a:endParaRPr lang="ru-RU" sz="1400" baseline="0" dirty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B1FE-4B55-8020-664B4C6CEEDD}"/>
                </c:ext>
                <c:ext xmlns:c15="http://schemas.microsoft.com/office/drawing/2012/chart" uri="{CE6537A1-D6FC-4f65-9D91-7224C49458BB}">
                  <c15:layout>
                    <c:manualLayout>
                      <c:w val="0.16818301362230417"/>
                      <c:h val="0.18710615974443384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25400" cap="flat" cmpd="sng" algn="ctr">
                  <a:solidFill>
                    <a:schemeClr val="accent1">
                      <a:alpha val="75000"/>
                    </a:schemeClr>
                  </a:solidFill>
                  <a:prstDash val="solid"/>
                  <a:rou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Общее образование</c:v>
                </c:pt>
                <c:pt idx="1">
                  <c:v>Дошкольное образование</c:v>
                </c:pt>
                <c:pt idx="2">
                  <c:v>Дополнительное образование</c:v>
                </c:pt>
                <c:pt idx="3">
                  <c:v>Молодежна политика</c:v>
                </c:pt>
                <c:pt idx="4">
                  <c:v> Национальная политика и ЖКХ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Прочие</c:v>
                </c:pt>
                <c:pt idx="8">
                  <c:v>Спортивные школы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7364.4</c:v>
                </c:pt>
                <c:pt idx="1">
                  <c:v>5234.8</c:v>
                </c:pt>
                <c:pt idx="2">
                  <c:v>1013.3</c:v>
                </c:pt>
                <c:pt idx="3">
                  <c:v>226.9</c:v>
                </c:pt>
                <c:pt idx="4">
                  <c:v>1449.7</c:v>
                </c:pt>
                <c:pt idx="5">
                  <c:v>732.9</c:v>
                </c:pt>
                <c:pt idx="6">
                  <c:v>607.79999999999995</c:v>
                </c:pt>
                <c:pt idx="7">
                  <c:v>818.9</c:v>
                </c:pt>
                <c:pt idx="8">
                  <c:v>835.4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B1FE-4B55-8020-664B4C6CEED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B1FE-4B55-8020-664B4C6CEED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B1FE-4B55-8020-664B4C6CEED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B1FE-4B55-8020-664B4C6CEED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B1FE-4B55-8020-664B4C6CEED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B1FE-4B55-8020-664B4C6CEED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E-B1FE-4B55-8020-664B4C6CEED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0-B1FE-4B55-8020-664B4C6CEED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2-B1FE-4B55-8020-664B4C6CEED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4-B1FE-4B55-8020-664B4C6CEED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Общее образование</c:v>
                </c:pt>
                <c:pt idx="1">
                  <c:v>Дошкольное образование</c:v>
                </c:pt>
                <c:pt idx="2">
                  <c:v>Дополнительное образование</c:v>
                </c:pt>
                <c:pt idx="3">
                  <c:v>Молодежна политика</c:v>
                </c:pt>
                <c:pt idx="4">
                  <c:v> Национальная политика и ЖКХ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Прочие</c:v>
                </c:pt>
                <c:pt idx="8">
                  <c:v>Спортивные школы</c:v>
                </c:pt>
              </c:strCache>
            </c:strRef>
          </c:cat>
          <c:val>
            <c:numRef>
              <c:f>Лист1!$C$2:$C$10</c:f>
              <c:numCache>
                <c:formatCode>#,##0</c:formatCode>
                <c:ptCount val="9"/>
                <c:pt idx="0">
                  <c:v>40</c:v>
                </c:pt>
                <c:pt idx="1">
                  <c:v>28.630340022205083</c:v>
                </c:pt>
                <c:pt idx="2">
                  <c:v>5.5419736273592894</c:v>
                </c:pt>
                <c:pt idx="3">
                  <c:v>1.2409689292882886</c:v>
                </c:pt>
                <c:pt idx="4">
                  <c:v>7.9287468346814975</c:v>
                </c:pt>
                <c:pt idx="5">
                  <c:v>4.0084007416279714</c:v>
                </c:pt>
                <c:pt idx="6">
                  <c:v>3.324199714506046</c:v>
                </c:pt>
                <c:pt idx="7">
                  <c:v>4.4787547650691035</c:v>
                </c:pt>
                <c:pt idx="8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5-B1FE-4B55-8020-664B4C6CEEDD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image" Target="../media/image17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image" Target="../media/image17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AAD1B-5BAC-4AC0-8BA9-6D0621EB872A}" type="doc">
      <dgm:prSet loTypeId="urn:microsoft.com/office/officeart/2005/8/layout/cycle5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43ECAFA-A6D7-41FF-AC7E-E0473AEE9907}">
      <dgm:prSet phldrT="[Текст]" custT="1"/>
      <dgm:spPr/>
      <dgm:t>
        <a:bodyPr/>
        <a:lstStyle/>
        <a:p>
          <a:r>
            <a:rPr lang="ru-RU" sz="1200" b="1" i="0" smtClean="0"/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200" b="1" i="0" dirty="0"/>
        </a:p>
      </dgm:t>
    </dgm:pt>
    <dgm:pt modelId="{80443694-B682-45A2-95DE-FF3E15237DEA}" type="parTrans" cxnId="{3FC22665-63D9-484D-AF19-34C633E7812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F9A309A-9FC0-485D-BD9D-D3AA06914A86}" type="sibTrans" cxnId="{3FC22665-63D9-484D-AF19-34C633E78123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724D7F1B-A1E0-49D7-BF3E-FEFCD1C743CE}">
      <dgm:prSet phldrT="[Текст]" custT="1"/>
      <dgm:spPr/>
      <dgm:t>
        <a:bodyPr/>
        <a:lstStyle/>
        <a:p>
          <a:r>
            <a:rPr lang="ru-RU" sz="1200" b="1" i="0" dirty="0" smtClean="0"/>
            <a:t>РАЗРАБОТКА ДОКУМЕНТОВ И МАТЕРИАЛОВ, НЕОБХОДИМЫХ ДЛЯ ФОРМИРОВАНИЯ БЮДЖЕТА ГОРОДА</a:t>
          </a:r>
          <a:endParaRPr lang="ru-RU" sz="1200" b="1" i="0" dirty="0"/>
        </a:p>
      </dgm:t>
    </dgm:pt>
    <dgm:pt modelId="{8421A8F1-BAEA-4CEE-B30C-84C25247883B}" type="parTrans" cxnId="{C6A0782F-1121-413E-BFF4-9C91A43198B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BA3E322-4EFF-422F-8958-15FC13EBBE0A}" type="sibTrans" cxnId="{C6A0782F-1121-413E-BFF4-9C91A43198B6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3E04EBF9-6BCF-4C97-97CC-16053D8ADECA}">
      <dgm:prSet phldrT="[Текст]" custT="1"/>
      <dgm:spPr/>
      <dgm:t>
        <a:bodyPr/>
        <a:lstStyle/>
        <a:p>
          <a:r>
            <a:rPr lang="ru-RU" sz="1200" b="1" i="0" dirty="0" smtClean="0"/>
            <a:t>СОСТАВЛЕНИЕ ПРОЕКТА БЮДЖЕТА ГОРОДА</a:t>
          </a:r>
          <a:endParaRPr lang="ru-RU" sz="1200" b="1" i="0" dirty="0"/>
        </a:p>
      </dgm:t>
    </dgm:pt>
    <dgm:pt modelId="{300F097E-CD7D-4D51-A520-F17C4F00BCF8}" type="parTrans" cxnId="{EB02B10B-C7DF-4C93-973D-78E12C57903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D26771F-14FC-487C-BE39-6B56926D70D0}" type="sibTrans" cxnId="{EB02B10B-C7DF-4C93-973D-78E12C57903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C3117F4-22F7-4278-9E67-6CE483EEA235}">
      <dgm:prSet phldrT="[Текст]" custT="1"/>
      <dgm:spPr/>
      <dgm:t>
        <a:bodyPr/>
        <a:lstStyle/>
        <a:p>
          <a:r>
            <a:rPr lang="ru-RU" sz="1200" b="1" i="0" dirty="0" smtClean="0"/>
            <a:t>РАССМОТРЕНИЕ  И УТВЕРЖДЕНИЕ БЮДЖЕТА ГОРОДА</a:t>
          </a:r>
          <a:endParaRPr lang="ru-RU" sz="1200" b="1" i="0" dirty="0"/>
        </a:p>
      </dgm:t>
    </dgm:pt>
    <dgm:pt modelId="{FFECE32E-61FB-48FC-B2EB-498B71F1D7E8}" type="parTrans" cxnId="{56B4D61A-9A37-4512-94F3-E427B097701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3D8F672-682C-4EEF-83C3-46A0F47A1E51}" type="sibTrans" cxnId="{56B4D61A-9A37-4512-94F3-E427B0977017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582979A8-C384-483D-9063-70433550210F}">
      <dgm:prSet phldrT="[Текст]" custT="1"/>
      <dgm:spPr/>
      <dgm:t>
        <a:bodyPr/>
        <a:lstStyle/>
        <a:p>
          <a:r>
            <a:rPr lang="ru-RU" sz="1200" b="1" i="0" dirty="0" smtClean="0"/>
            <a:t>ИСПОЛНЕНИЕ </a:t>
          </a:r>
        </a:p>
        <a:p>
          <a:r>
            <a:rPr lang="ru-RU" sz="1200" b="1" i="0" dirty="0" smtClean="0"/>
            <a:t>БЮДЖЕТА ГОРОДА</a:t>
          </a:r>
          <a:endParaRPr lang="ru-RU" sz="1200" b="1" i="0" dirty="0"/>
        </a:p>
      </dgm:t>
    </dgm:pt>
    <dgm:pt modelId="{27AB9AEC-E8AF-41DD-9374-87F1F2B00302}" type="parTrans" cxnId="{A5A1EF05-7827-4CEA-ABDE-26873AECCC6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BBE3567-C6F7-4BAB-9067-FDC8A32F0041}" type="sibTrans" cxnId="{A5A1EF05-7827-4CEA-ABDE-26873AECCC68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99AA82BB-5D7A-4078-8B23-18C254D0DC4B}">
      <dgm:prSet phldrT="[Текст]" custT="1"/>
      <dgm:spPr/>
      <dgm:t>
        <a:bodyPr/>
        <a:lstStyle/>
        <a:p>
          <a:r>
            <a:rPr lang="ru-RU" sz="1200" b="1" i="0" dirty="0" smtClean="0"/>
            <a:t>ОСУЩЕСТВЛЕНИЕ БЮДЖЕТНОГО УЧЕТА</a:t>
          </a:r>
          <a:endParaRPr lang="ru-RU" sz="1200" b="1" i="0" dirty="0"/>
        </a:p>
      </dgm:t>
    </dgm:pt>
    <dgm:pt modelId="{66269EDA-3B26-44F0-9EAF-0EAB9C77E571}" type="parTrans" cxnId="{576E8FAF-673E-4EEE-A299-EFE205D9536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E6B3773-E288-4ED6-8D2D-7A94A1E9116E}" type="sibTrans" cxnId="{576E8FAF-673E-4EEE-A299-EFE205D9536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D2A65F7-0EFD-427A-9350-4EE82EF8A3A3}">
      <dgm:prSet custT="1"/>
      <dgm:spPr/>
      <dgm:t>
        <a:bodyPr/>
        <a:lstStyle/>
        <a:p>
          <a:r>
            <a:rPr lang="ru-RU" sz="1200" b="1" i="0" dirty="0" smtClean="0"/>
            <a:t>УТВЕРЖДЕНИЕ ОТЧЕТА ОБ ИСПОЛНЕНИИ БЮДЖЕТА ГОРОДА</a:t>
          </a:r>
          <a:endParaRPr lang="ru-RU" sz="1200" b="1" i="0" dirty="0"/>
        </a:p>
      </dgm:t>
    </dgm:pt>
    <dgm:pt modelId="{697F9671-3336-441A-86F1-2B39F8A830C4}" type="parTrans" cxnId="{9B40075E-B9C8-4BE1-9B72-6DF318F1311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B6EB8D1-E4C2-40F7-BAF0-BED45F5C904D}" type="sibTrans" cxnId="{9B40075E-B9C8-4BE1-9B72-6DF318F1311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F3150F9-E42C-4C20-8C2E-D3A5F4293F34}">
      <dgm:prSet custT="1"/>
      <dgm:spPr/>
      <dgm:t>
        <a:bodyPr/>
        <a:lstStyle/>
        <a:p>
          <a:pPr algn="ctr"/>
          <a:r>
            <a:rPr lang="ru-RU" sz="1200" b="1" i="0" dirty="0" smtClean="0"/>
            <a:t>ОРГАНИЗАЦИЯ И ОСУЩЕСТВЛЕНИЕ МУНИЦИПАЛЬНОГО ФИНАНСОВОГО КОНТРОЛЯ</a:t>
          </a:r>
          <a:endParaRPr lang="ru-RU" sz="1200" b="1" i="0" dirty="0"/>
        </a:p>
      </dgm:t>
    </dgm:pt>
    <dgm:pt modelId="{181EA984-4962-4DC5-8CDA-71251781BB72}" type="sibTrans" cxnId="{77D5992B-068F-41BE-893C-465B035676F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2174457-6DCF-4007-82A9-E75531C9624E}" type="parTrans" cxnId="{77D5992B-068F-41BE-893C-465B035676F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C1B40A2-C95B-481E-9090-4B7BCF3B56CE}" type="pres">
      <dgm:prSet presAssocID="{8FBAAD1B-5BAC-4AC0-8BA9-6D0621EB87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E1BD14-653F-47B3-BB46-667C8FB2497F}" type="pres">
      <dgm:prSet presAssocID="{443ECAFA-A6D7-41FF-AC7E-E0473AEE9907}" presName="node" presStyleLbl="node1" presStyleIdx="0" presStyleCnt="8" custScaleX="193603" custScaleY="225692" custRadScaleRad="88468" custRadScaleInc="-6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2586D-5C2A-47F2-8FBF-D647F1535402}" type="pres">
      <dgm:prSet presAssocID="{443ECAFA-A6D7-41FF-AC7E-E0473AEE9907}" presName="spNode" presStyleCnt="0"/>
      <dgm:spPr/>
      <dgm:t>
        <a:bodyPr/>
        <a:lstStyle/>
        <a:p>
          <a:endParaRPr lang="ru-RU"/>
        </a:p>
      </dgm:t>
    </dgm:pt>
    <dgm:pt modelId="{43434E4B-C4FB-4DAC-9533-71DBE9279538}" type="pres">
      <dgm:prSet presAssocID="{1F9A309A-9FC0-485D-BD9D-D3AA06914A86}" presName="sibTrans" presStyleLbl="sibTrans1D1" presStyleIdx="0" presStyleCnt="8"/>
      <dgm:spPr/>
      <dgm:t>
        <a:bodyPr/>
        <a:lstStyle/>
        <a:p>
          <a:endParaRPr lang="ru-RU"/>
        </a:p>
      </dgm:t>
    </dgm:pt>
    <dgm:pt modelId="{A54D8CAD-B47B-492A-A92F-69E42EBB0CBD}" type="pres">
      <dgm:prSet presAssocID="{724D7F1B-A1E0-49D7-BF3E-FEFCD1C743CE}" presName="node" presStyleLbl="node1" presStyleIdx="1" presStyleCnt="8" custScaleX="214485" custScaleY="196901" custRadScaleRad="136559" custRadScaleInc="51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E9F86-1024-42B7-8000-210EB09C538A}" type="pres">
      <dgm:prSet presAssocID="{724D7F1B-A1E0-49D7-BF3E-FEFCD1C743CE}" presName="spNode" presStyleCnt="0"/>
      <dgm:spPr/>
      <dgm:t>
        <a:bodyPr/>
        <a:lstStyle/>
        <a:p>
          <a:endParaRPr lang="ru-RU"/>
        </a:p>
      </dgm:t>
    </dgm:pt>
    <dgm:pt modelId="{F93ECD45-54D8-465B-A0C2-914295F3C5BD}" type="pres">
      <dgm:prSet presAssocID="{8BA3E322-4EFF-422F-8958-15FC13EBBE0A}" presName="sibTrans" presStyleLbl="sibTrans1D1" presStyleIdx="1" presStyleCnt="8"/>
      <dgm:spPr/>
      <dgm:t>
        <a:bodyPr/>
        <a:lstStyle/>
        <a:p>
          <a:endParaRPr lang="ru-RU"/>
        </a:p>
      </dgm:t>
    </dgm:pt>
    <dgm:pt modelId="{D76CEF15-AD37-4FF7-A9D9-F30101483B47}" type="pres">
      <dgm:prSet presAssocID="{3E04EBF9-6BCF-4C97-97CC-16053D8ADECA}" presName="node" presStyleLbl="node1" presStyleIdx="2" presStyleCnt="8" custScaleX="181727" custScaleY="196901" custRadScaleRad="122901" custRadScaleInc="-29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25730-0866-4745-85D0-1D1DCFBF2A18}" type="pres">
      <dgm:prSet presAssocID="{3E04EBF9-6BCF-4C97-97CC-16053D8ADECA}" presName="spNode" presStyleCnt="0"/>
      <dgm:spPr/>
      <dgm:t>
        <a:bodyPr/>
        <a:lstStyle/>
        <a:p>
          <a:endParaRPr lang="ru-RU"/>
        </a:p>
      </dgm:t>
    </dgm:pt>
    <dgm:pt modelId="{DA554C6D-A2BD-4B94-802C-6C55DB9F2BF8}" type="pres">
      <dgm:prSet presAssocID="{7D26771F-14FC-487C-BE39-6B56926D70D0}" presName="sibTrans" presStyleLbl="sibTrans1D1" presStyleIdx="2" presStyleCnt="8"/>
      <dgm:spPr/>
      <dgm:t>
        <a:bodyPr/>
        <a:lstStyle/>
        <a:p>
          <a:endParaRPr lang="ru-RU"/>
        </a:p>
      </dgm:t>
    </dgm:pt>
    <dgm:pt modelId="{644BD4D3-8D2A-489F-BC0B-191B4AEF9533}" type="pres">
      <dgm:prSet presAssocID="{AC3117F4-22F7-4278-9E67-6CE483EEA235}" presName="node" presStyleLbl="node1" presStyleIdx="3" presStyleCnt="8" custScaleX="198486" custScaleY="196901" custRadScaleRad="113866" custRadScaleInc="-77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3B005-4E2A-4348-9B77-486F2914FE10}" type="pres">
      <dgm:prSet presAssocID="{AC3117F4-22F7-4278-9E67-6CE483EEA235}" presName="spNode" presStyleCnt="0"/>
      <dgm:spPr/>
      <dgm:t>
        <a:bodyPr/>
        <a:lstStyle/>
        <a:p>
          <a:endParaRPr lang="ru-RU"/>
        </a:p>
      </dgm:t>
    </dgm:pt>
    <dgm:pt modelId="{2C814299-90FC-466A-8C27-58BBE7C3AD9B}" type="pres">
      <dgm:prSet presAssocID="{83D8F672-682C-4EEF-83C3-46A0F47A1E51}" presName="sibTrans" presStyleLbl="sibTrans1D1" presStyleIdx="3" presStyleCnt="8"/>
      <dgm:spPr/>
      <dgm:t>
        <a:bodyPr/>
        <a:lstStyle/>
        <a:p>
          <a:endParaRPr lang="ru-RU"/>
        </a:p>
      </dgm:t>
    </dgm:pt>
    <dgm:pt modelId="{03867FA4-A613-4921-92BD-CBD0DE5AF6C1}" type="pres">
      <dgm:prSet presAssocID="{582979A8-C384-483D-9063-70433550210F}" presName="node" presStyleLbl="node1" presStyleIdx="4" presStyleCnt="8" custScaleX="201276" custScaleY="171054" custRadScaleRad="86412" custRadScaleInc="43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3EB03-7087-4967-BA16-52B020590675}" type="pres">
      <dgm:prSet presAssocID="{582979A8-C384-483D-9063-70433550210F}" presName="spNode" presStyleCnt="0"/>
      <dgm:spPr/>
      <dgm:t>
        <a:bodyPr/>
        <a:lstStyle/>
        <a:p>
          <a:endParaRPr lang="ru-RU"/>
        </a:p>
      </dgm:t>
    </dgm:pt>
    <dgm:pt modelId="{191E1915-7B43-453A-9B3B-8BE365BAB7F0}" type="pres">
      <dgm:prSet presAssocID="{CBBE3567-C6F7-4BAB-9067-FDC8A32F0041}" presName="sibTrans" presStyleLbl="sibTrans1D1" presStyleIdx="4" presStyleCnt="8"/>
      <dgm:spPr/>
      <dgm:t>
        <a:bodyPr/>
        <a:lstStyle/>
        <a:p>
          <a:endParaRPr lang="ru-RU"/>
        </a:p>
      </dgm:t>
    </dgm:pt>
    <dgm:pt modelId="{529DDF86-EE24-4644-BF9F-F7994B1A08DB}" type="pres">
      <dgm:prSet presAssocID="{99AA82BB-5D7A-4078-8B23-18C254D0DC4B}" presName="node" presStyleLbl="node1" presStyleIdx="5" presStyleCnt="8" custScaleX="187804" custScaleY="196901" custRadScaleRad="128514" custRadScaleInc="114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D6908-0A8E-4F45-889A-67CE25D68E3E}" type="pres">
      <dgm:prSet presAssocID="{99AA82BB-5D7A-4078-8B23-18C254D0DC4B}" presName="spNode" presStyleCnt="0"/>
      <dgm:spPr/>
      <dgm:t>
        <a:bodyPr/>
        <a:lstStyle/>
        <a:p>
          <a:endParaRPr lang="ru-RU"/>
        </a:p>
      </dgm:t>
    </dgm:pt>
    <dgm:pt modelId="{B61698C4-7017-4D89-87F7-56075D701F9E}" type="pres">
      <dgm:prSet presAssocID="{CE6B3773-E288-4ED6-8D2D-7A94A1E9116E}" presName="sibTrans" presStyleLbl="sibTrans1D1" presStyleIdx="5" presStyleCnt="8"/>
      <dgm:spPr/>
      <dgm:t>
        <a:bodyPr/>
        <a:lstStyle/>
        <a:p>
          <a:endParaRPr lang="ru-RU"/>
        </a:p>
      </dgm:t>
    </dgm:pt>
    <dgm:pt modelId="{E20084B0-DED3-4DEB-8998-F77FEE57635D}" type="pres">
      <dgm:prSet presAssocID="{FD2A65F7-0EFD-427A-9350-4EE82EF8A3A3}" presName="node" presStyleLbl="node1" presStyleIdx="6" presStyleCnt="8" custScaleX="194087" custScaleY="196901" custRadScaleRad="140276" custRadScaleInc="249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E5A02-1953-4AC1-8DE5-B9171905FABE}" type="pres">
      <dgm:prSet presAssocID="{FD2A65F7-0EFD-427A-9350-4EE82EF8A3A3}" presName="spNode" presStyleCnt="0"/>
      <dgm:spPr/>
      <dgm:t>
        <a:bodyPr/>
        <a:lstStyle/>
        <a:p>
          <a:endParaRPr lang="ru-RU"/>
        </a:p>
      </dgm:t>
    </dgm:pt>
    <dgm:pt modelId="{37B34B6A-4DCE-4DE3-951A-2EF6B41DAEEC}" type="pres">
      <dgm:prSet presAssocID="{1B6EB8D1-E4C2-40F7-BAF0-BED45F5C904D}" presName="sibTrans" presStyleLbl="sibTrans1D1" presStyleIdx="6" presStyleCnt="8"/>
      <dgm:spPr/>
      <dgm:t>
        <a:bodyPr/>
        <a:lstStyle/>
        <a:p>
          <a:endParaRPr lang="ru-RU"/>
        </a:p>
      </dgm:t>
    </dgm:pt>
    <dgm:pt modelId="{26BC9EC0-F33D-4C53-893E-E607BC23B588}" type="pres">
      <dgm:prSet presAssocID="{2F3150F9-E42C-4C20-8C2E-D3A5F4293F34}" presName="node" presStyleLbl="node1" presStyleIdx="7" presStyleCnt="8" custScaleX="206096" custScaleY="196733" custRadScaleRad="136912" custRadScaleInc="-51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36583-BB7F-476C-A980-E0851D9947DB}" type="pres">
      <dgm:prSet presAssocID="{2F3150F9-E42C-4C20-8C2E-D3A5F4293F34}" presName="spNode" presStyleCnt="0"/>
      <dgm:spPr/>
      <dgm:t>
        <a:bodyPr/>
        <a:lstStyle/>
        <a:p>
          <a:endParaRPr lang="ru-RU"/>
        </a:p>
      </dgm:t>
    </dgm:pt>
    <dgm:pt modelId="{6B2E63ED-B4B9-4312-8B34-C6298E61E31E}" type="pres">
      <dgm:prSet presAssocID="{181EA984-4962-4DC5-8CDA-71251781BB72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25ED0419-4588-4888-A2D0-DB554DB40FF7}" type="presOf" srcId="{8BA3E322-4EFF-422F-8958-15FC13EBBE0A}" destId="{F93ECD45-54D8-465B-A0C2-914295F3C5BD}" srcOrd="0" destOrd="0" presId="urn:microsoft.com/office/officeart/2005/8/layout/cycle5"/>
    <dgm:cxn modelId="{5DAF25E9-7319-4EEE-A341-7578583A6493}" type="presOf" srcId="{582979A8-C384-483D-9063-70433550210F}" destId="{03867FA4-A613-4921-92BD-CBD0DE5AF6C1}" srcOrd="0" destOrd="0" presId="urn:microsoft.com/office/officeart/2005/8/layout/cycle5"/>
    <dgm:cxn modelId="{3FC22665-63D9-484D-AF19-34C633E78123}" srcId="{8FBAAD1B-5BAC-4AC0-8BA9-6D0621EB872A}" destId="{443ECAFA-A6D7-41FF-AC7E-E0473AEE9907}" srcOrd="0" destOrd="0" parTransId="{80443694-B682-45A2-95DE-FF3E15237DEA}" sibTransId="{1F9A309A-9FC0-485D-BD9D-D3AA06914A86}"/>
    <dgm:cxn modelId="{E19D189B-BFC5-4E50-B9BE-537F266430EC}" type="presOf" srcId="{443ECAFA-A6D7-41FF-AC7E-E0473AEE9907}" destId="{18E1BD14-653F-47B3-BB46-667C8FB2497F}" srcOrd="0" destOrd="0" presId="urn:microsoft.com/office/officeart/2005/8/layout/cycle5"/>
    <dgm:cxn modelId="{CD272DC9-BC6E-4CF1-A904-18E9116AED68}" type="presOf" srcId="{1F9A309A-9FC0-485D-BD9D-D3AA06914A86}" destId="{43434E4B-C4FB-4DAC-9533-71DBE9279538}" srcOrd="0" destOrd="0" presId="urn:microsoft.com/office/officeart/2005/8/layout/cycle5"/>
    <dgm:cxn modelId="{12120535-E449-41BD-9AA7-92B46DF9AB53}" type="presOf" srcId="{8FBAAD1B-5BAC-4AC0-8BA9-6D0621EB872A}" destId="{5C1B40A2-C95B-481E-9090-4B7BCF3B56CE}" srcOrd="0" destOrd="0" presId="urn:microsoft.com/office/officeart/2005/8/layout/cycle5"/>
    <dgm:cxn modelId="{C6D80566-280A-4B26-90E3-23B6B5ED6EB5}" type="presOf" srcId="{724D7F1B-A1E0-49D7-BF3E-FEFCD1C743CE}" destId="{A54D8CAD-B47B-492A-A92F-69E42EBB0CBD}" srcOrd="0" destOrd="0" presId="urn:microsoft.com/office/officeart/2005/8/layout/cycle5"/>
    <dgm:cxn modelId="{D3AD2A5B-5727-4945-A729-53BF15C2BA31}" type="presOf" srcId="{181EA984-4962-4DC5-8CDA-71251781BB72}" destId="{6B2E63ED-B4B9-4312-8B34-C6298E61E31E}" srcOrd="0" destOrd="0" presId="urn:microsoft.com/office/officeart/2005/8/layout/cycle5"/>
    <dgm:cxn modelId="{A5A1EF05-7827-4CEA-ABDE-26873AECCC68}" srcId="{8FBAAD1B-5BAC-4AC0-8BA9-6D0621EB872A}" destId="{582979A8-C384-483D-9063-70433550210F}" srcOrd="4" destOrd="0" parTransId="{27AB9AEC-E8AF-41DD-9374-87F1F2B00302}" sibTransId="{CBBE3567-C6F7-4BAB-9067-FDC8A32F0041}"/>
    <dgm:cxn modelId="{EB02B10B-C7DF-4C93-973D-78E12C579033}" srcId="{8FBAAD1B-5BAC-4AC0-8BA9-6D0621EB872A}" destId="{3E04EBF9-6BCF-4C97-97CC-16053D8ADECA}" srcOrd="2" destOrd="0" parTransId="{300F097E-CD7D-4D51-A520-F17C4F00BCF8}" sibTransId="{7D26771F-14FC-487C-BE39-6B56926D70D0}"/>
    <dgm:cxn modelId="{E111322D-856F-437C-A411-C4CCFA1FF761}" type="presOf" srcId="{CE6B3773-E288-4ED6-8D2D-7A94A1E9116E}" destId="{B61698C4-7017-4D89-87F7-56075D701F9E}" srcOrd="0" destOrd="0" presId="urn:microsoft.com/office/officeart/2005/8/layout/cycle5"/>
    <dgm:cxn modelId="{77D5992B-068F-41BE-893C-465B035676FF}" srcId="{8FBAAD1B-5BAC-4AC0-8BA9-6D0621EB872A}" destId="{2F3150F9-E42C-4C20-8C2E-D3A5F4293F34}" srcOrd="7" destOrd="0" parTransId="{02174457-6DCF-4007-82A9-E75531C9624E}" sibTransId="{181EA984-4962-4DC5-8CDA-71251781BB72}"/>
    <dgm:cxn modelId="{641E4C6B-E4EE-486C-98D0-E4B3BE748CCC}" type="presOf" srcId="{2F3150F9-E42C-4C20-8C2E-D3A5F4293F34}" destId="{26BC9EC0-F33D-4C53-893E-E607BC23B588}" srcOrd="0" destOrd="0" presId="urn:microsoft.com/office/officeart/2005/8/layout/cycle5"/>
    <dgm:cxn modelId="{C16E183F-86F1-40AF-86FC-5B1A3D07AE8F}" type="presOf" srcId="{AC3117F4-22F7-4278-9E67-6CE483EEA235}" destId="{644BD4D3-8D2A-489F-BC0B-191B4AEF9533}" srcOrd="0" destOrd="0" presId="urn:microsoft.com/office/officeart/2005/8/layout/cycle5"/>
    <dgm:cxn modelId="{DDD75B91-C538-42BF-A512-A50D753B7E93}" type="presOf" srcId="{3E04EBF9-6BCF-4C97-97CC-16053D8ADECA}" destId="{D76CEF15-AD37-4FF7-A9D9-F30101483B47}" srcOrd="0" destOrd="0" presId="urn:microsoft.com/office/officeart/2005/8/layout/cycle5"/>
    <dgm:cxn modelId="{576E8FAF-673E-4EEE-A299-EFE205D95367}" srcId="{8FBAAD1B-5BAC-4AC0-8BA9-6D0621EB872A}" destId="{99AA82BB-5D7A-4078-8B23-18C254D0DC4B}" srcOrd="5" destOrd="0" parTransId="{66269EDA-3B26-44F0-9EAF-0EAB9C77E571}" sibTransId="{CE6B3773-E288-4ED6-8D2D-7A94A1E9116E}"/>
    <dgm:cxn modelId="{315C77C9-F8EE-4B9A-BE01-9D69296CD22E}" type="presOf" srcId="{99AA82BB-5D7A-4078-8B23-18C254D0DC4B}" destId="{529DDF86-EE24-4644-BF9F-F7994B1A08DB}" srcOrd="0" destOrd="0" presId="urn:microsoft.com/office/officeart/2005/8/layout/cycle5"/>
    <dgm:cxn modelId="{2E57D5B6-4F4E-4026-A45D-D986EC2A2817}" type="presOf" srcId="{CBBE3567-C6F7-4BAB-9067-FDC8A32F0041}" destId="{191E1915-7B43-453A-9B3B-8BE365BAB7F0}" srcOrd="0" destOrd="0" presId="urn:microsoft.com/office/officeart/2005/8/layout/cycle5"/>
    <dgm:cxn modelId="{56B4D61A-9A37-4512-94F3-E427B0977017}" srcId="{8FBAAD1B-5BAC-4AC0-8BA9-6D0621EB872A}" destId="{AC3117F4-22F7-4278-9E67-6CE483EEA235}" srcOrd="3" destOrd="0" parTransId="{FFECE32E-61FB-48FC-B2EB-498B71F1D7E8}" sibTransId="{83D8F672-682C-4EEF-83C3-46A0F47A1E51}"/>
    <dgm:cxn modelId="{B28564E6-8186-4D0E-AF48-063A22FAF62A}" type="presOf" srcId="{7D26771F-14FC-487C-BE39-6B56926D70D0}" destId="{DA554C6D-A2BD-4B94-802C-6C55DB9F2BF8}" srcOrd="0" destOrd="0" presId="urn:microsoft.com/office/officeart/2005/8/layout/cycle5"/>
    <dgm:cxn modelId="{C6A0782F-1121-413E-BFF4-9C91A43198B6}" srcId="{8FBAAD1B-5BAC-4AC0-8BA9-6D0621EB872A}" destId="{724D7F1B-A1E0-49D7-BF3E-FEFCD1C743CE}" srcOrd="1" destOrd="0" parTransId="{8421A8F1-BAEA-4CEE-B30C-84C25247883B}" sibTransId="{8BA3E322-4EFF-422F-8958-15FC13EBBE0A}"/>
    <dgm:cxn modelId="{9B40075E-B9C8-4BE1-9B72-6DF318F1311A}" srcId="{8FBAAD1B-5BAC-4AC0-8BA9-6D0621EB872A}" destId="{FD2A65F7-0EFD-427A-9350-4EE82EF8A3A3}" srcOrd="6" destOrd="0" parTransId="{697F9671-3336-441A-86F1-2B39F8A830C4}" sibTransId="{1B6EB8D1-E4C2-40F7-BAF0-BED45F5C904D}"/>
    <dgm:cxn modelId="{9926FC32-E32E-425D-86B2-DF989E5281BC}" type="presOf" srcId="{1B6EB8D1-E4C2-40F7-BAF0-BED45F5C904D}" destId="{37B34B6A-4DCE-4DE3-951A-2EF6B41DAEEC}" srcOrd="0" destOrd="0" presId="urn:microsoft.com/office/officeart/2005/8/layout/cycle5"/>
    <dgm:cxn modelId="{63099BC7-240B-4354-A97E-58F7F9613982}" type="presOf" srcId="{FD2A65F7-0EFD-427A-9350-4EE82EF8A3A3}" destId="{E20084B0-DED3-4DEB-8998-F77FEE57635D}" srcOrd="0" destOrd="0" presId="urn:microsoft.com/office/officeart/2005/8/layout/cycle5"/>
    <dgm:cxn modelId="{728CE50F-7C26-4686-AB11-70E0E4377998}" type="presOf" srcId="{83D8F672-682C-4EEF-83C3-46A0F47A1E51}" destId="{2C814299-90FC-466A-8C27-58BBE7C3AD9B}" srcOrd="0" destOrd="0" presId="urn:microsoft.com/office/officeart/2005/8/layout/cycle5"/>
    <dgm:cxn modelId="{B65039F3-C062-449A-94D9-8213C69291DC}" type="presParOf" srcId="{5C1B40A2-C95B-481E-9090-4B7BCF3B56CE}" destId="{18E1BD14-653F-47B3-BB46-667C8FB2497F}" srcOrd="0" destOrd="0" presId="urn:microsoft.com/office/officeart/2005/8/layout/cycle5"/>
    <dgm:cxn modelId="{66BC0F63-0B77-4028-A2FB-136B88E58B34}" type="presParOf" srcId="{5C1B40A2-C95B-481E-9090-4B7BCF3B56CE}" destId="{63F2586D-5C2A-47F2-8FBF-D647F1535402}" srcOrd="1" destOrd="0" presId="urn:microsoft.com/office/officeart/2005/8/layout/cycle5"/>
    <dgm:cxn modelId="{A1EFECA3-0D72-48FF-B7EA-8AABAD9C0CF7}" type="presParOf" srcId="{5C1B40A2-C95B-481E-9090-4B7BCF3B56CE}" destId="{43434E4B-C4FB-4DAC-9533-71DBE9279538}" srcOrd="2" destOrd="0" presId="urn:microsoft.com/office/officeart/2005/8/layout/cycle5"/>
    <dgm:cxn modelId="{EA7731E9-1B34-4E6C-A3A0-7678BEE92338}" type="presParOf" srcId="{5C1B40A2-C95B-481E-9090-4B7BCF3B56CE}" destId="{A54D8CAD-B47B-492A-A92F-69E42EBB0CBD}" srcOrd="3" destOrd="0" presId="urn:microsoft.com/office/officeart/2005/8/layout/cycle5"/>
    <dgm:cxn modelId="{8986462F-8E78-484E-8074-37C8FBE92739}" type="presParOf" srcId="{5C1B40A2-C95B-481E-9090-4B7BCF3B56CE}" destId="{C1BE9F86-1024-42B7-8000-210EB09C538A}" srcOrd="4" destOrd="0" presId="urn:microsoft.com/office/officeart/2005/8/layout/cycle5"/>
    <dgm:cxn modelId="{EF0D546F-A636-459B-B2C8-9A16E37D2500}" type="presParOf" srcId="{5C1B40A2-C95B-481E-9090-4B7BCF3B56CE}" destId="{F93ECD45-54D8-465B-A0C2-914295F3C5BD}" srcOrd="5" destOrd="0" presId="urn:microsoft.com/office/officeart/2005/8/layout/cycle5"/>
    <dgm:cxn modelId="{03082D4E-DF63-40BE-91AF-243B018A8B37}" type="presParOf" srcId="{5C1B40A2-C95B-481E-9090-4B7BCF3B56CE}" destId="{D76CEF15-AD37-4FF7-A9D9-F30101483B47}" srcOrd="6" destOrd="0" presId="urn:microsoft.com/office/officeart/2005/8/layout/cycle5"/>
    <dgm:cxn modelId="{F327D62D-4FE5-4635-8F2C-06C2D287B5BE}" type="presParOf" srcId="{5C1B40A2-C95B-481E-9090-4B7BCF3B56CE}" destId="{89825730-0866-4745-85D0-1D1DCFBF2A18}" srcOrd="7" destOrd="0" presId="urn:microsoft.com/office/officeart/2005/8/layout/cycle5"/>
    <dgm:cxn modelId="{70B56443-D686-4FD6-BA3E-8231FFBC2086}" type="presParOf" srcId="{5C1B40A2-C95B-481E-9090-4B7BCF3B56CE}" destId="{DA554C6D-A2BD-4B94-802C-6C55DB9F2BF8}" srcOrd="8" destOrd="0" presId="urn:microsoft.com/office/officeart/2005/8/layout/cycle5"/>
    <dgm:cxn modelId="{0424B075-7738-495B-8339-DFE9CF8908BC}" type="presParOf" srcId="{5C1B40A2-C95B-481E-9090-4B7BCF3B56CE}" destId="{644BD4D3-8D2A-489F-BC0B-191B4AEF9533}" srcOrd="9" destOrd="0" presId="urn:microsoft.com/office/officeart/2005/8/layout/cycle5"/>
    <dgm:cxn modelId="{BF19459F-A26E-4E1A-8350-A73932EC1433}" type="presParOf" srcId="{5C1B40A2-C95B-481E-9090-4B7BCF3B56CE}" destId="{DAC3B005-4E2A-4348-9B77-486F2914FE10}" srcOrd="10" destOrd="0" presId="urn:microsoft.com/office/officeart/2005/8/layout/cycle5"/>
    <dgm:cxn modelId="{595E61FB-D5D6-4BFC-B6D0-1BB3E1695A05}" type="presParOf" srcId="{5C1B40A2-C95B-481E-9090-4B7BCF3B56CE}" destId="{2C814299-90FC-466A-8C27-58BBE7C3AD9B}" srcOrd="11" destOrd="0" presId="urn:microsoft.com/office/officeart/2005/8/layout/cycle5"/>
    <dgm:cxn modelId="{BEC28308-09BA-4A3E-AB1C-177B6804C50A}" type="presParOf" srcId="{5C1B40A2-C95B-481E-9090-4B7BCF3B56CE}" destId="{03867FA4-A613-4921-92BD-CBD0DE5AF6C1}" srcOrd="12" destOrd="0" presId="urn:microsoft.com/office/officeart/2005/8/layout/cycle5"/>
    <dgm:cxn modelId="{CA734D97-9E7E-4D5E-9B43-BFAB02E63195}" type="presParOf" srcId="{5C1B40A2-C95B-481E-9090-4B7BCF3B56CE}" destId="{A543EB03-7087-4967-BA16-52B020590675}" srcOrd="13" destOrd="0" presId="urn:microsoft.com/office/officeart/2005/8/layout/cycle5"/>
    <dgm:cxn modelId="{8D8EDB33-B271-4A77-93F7-C4085E0D4CA0}" type="presParOf" srcId="{5C1B40A2-C95B-481E-9090-4B7BCF3B56CE}" destId="{191E1915-7B43-453A-9B3B-8BE365BAB7F0}" srcOrd="14" destOrd="0" presId="urn:microsoft.com/office/officeart/2005/8/layout/cycle5"/>
    <dgm:cxn modelId="{B10C5F8A-5AB6-45DF-BAE5-7830C95C0086}" type="presParOf" srcId="{5C1B40A2-C95B-481E-9090-4B7BCF3B56CE}" destId="{529DDF86-EE24-4644-BF9F-F7994B1A08DB}" srcOrd="15" destOrd="0" presId="urn:microsoft.com/office/officeart/2005/8/layout/cycle5"/>
    <dgm:cxn modelId="{A8C7E5A1-7895-43C0-9496-7DCF42C93112}" type="presParOf" srcId="{5C1B40A2-C95B-481E-9090-4B7BCF3B56CE}" destId="{273D6908-0A8E-4F45-889A-67CE25D68E3E}" srcOrd="16" destOrd="0" presId="urn:microsoft.com/office/officeart/2005/8/layout/cycle5"/>
    <dgm:cxn modelId="{2F7FA2A7-7268-4F79-86DC-DCACDB39F3E0}" type="presParOf" srcId="{5C1B40A2-C95B-481E-9090-4B7BCF3B56CE}" destId="{B61698C4-7017-4D89-87F7-56075D701F9E}" srcOrd="17" destOrd="0" presId="urn:microsoft.com/office/officeart/2005/8/layout/cycle5"/>
    <dgm:cxn modelId="{F4D65419-40C6-4841-BAEF-BCDD8FFF14BF}" type="presParOf" srcId="{5C1B40A2-C95B-481E-9090-4B7BCF3B56CE}" destId="{E20084B0-DED3-4DEB-8998-F77FEE57635D}" srcOrd="18" destOrd="0" presId="urn:microsoft.com/office/officeart/2005/8/layout/cycle5"/>
    <dgm:cxn modelId="{5617AD4C-3C9A-41E2-B9D8-608A79CDD309}" type="presParOf" srcId="{5C1B40A2-C95B-481E-9090-4B7BCF3B56CE}" destId="{284E5A02-1953-4AC1-8DE5-B9171905FABE}" srcOrd="19" destOrd="0" presId="urn:microsoft.com/office/officeart/2005/8/layout/cycle5"/>
    <dgm:cxn modelId="{669000F0-67AF-4965-B5B0-282C5FB21FBE}" type="presParOf" srcId="{5C1B40A2-C95B-481E-9090-4B7BCF3B56CE}" destId="{37B34B6A-4DCE-4DE3-951A-2EF6B41DAEEC}" srcOrd="20" destOrd="0" presId="urn:microsoft.com/office/officeart/2005/8/layout/cycle5"/>
    <dgm:cxn modelId="{E2F41933-676B-4087-8917-BAE42116E331}" type="presParOf" srcId="{5C1B40A2-C95B-481E-9090-4B7BCF3B56CE}" destId="{26BC9EC0-F33D-4C53-893E-E607BC23B588}" srcOrd="21" destOrd="0" presId="urn:microsoft.com/office/officeart/2005/8/layout/cycle5"/>
    <dgm:cxn modelId="{8DC21E77-954E-48BE-93CC-F5F4A5C4A8CB}" type="presParOf" srcId="{5C1B40A2-C95B-481E-9090-4B7BCF3B56CE}" destId="{AAF36583-BB7F-476C-A980-E0851D9947DB}" srcOrd="22" destOrd="0" presId="urn:microsoft.com/office/officeart/2005/8/layout/cycle5"/>
    <dgm:cxn modelId="{295AB02F-897A-4656-AC7E-A3C376CB1112}" type="presParOf" srcId="{5C1B40A2-C95B-481E-9090-4B7BCF3B56CE}" destId="{6B2E63ED-B4B9-4312-8B34-C6298E61E31E}" srcOrd="23" destOrd="0" presId="urn:microsoft.com/office/officeart/2005/8/layout/cycle5"/>
  </dgm:cxnLst>
  <dgm:bg>
    <a:noFill/>
  </dgm:bg>
  <dgm:whole>
    <a:ln w="31750">
      <a:prstDash val="sysDot"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BA3D46-9367-48F9-8A73-9B1E70E22609}" type="doc">
      <dgm:prSet loTypeId="urn:microsoft.com/office/officeart/2005/8/layout/process2" loCatId="process" qsTypeId="urn:microsoft.com/office/officeart/2005/8/quickstyle/3d1" qsCatId="3D" csTypeId="urn:microsoft.com/office/officeart/2005/8/colors/colorful3" csCatId="colorful" phldr="1"/>
      <dgm:spPr/>
    </dgm:pt>
    <dgm:pt modelId="{9264C8D3-FF88-4F44-8CD5-65BF86E37697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Помогает формировать доходную часть бюджета (налог на доходы физических лиц, земельный налог)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A566EB3-24E3-4475-BE59-0119EAF4A623}" type="parTrans" cxnId="{34C1C798-39AC-4158-9551-730BC772538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E734A16-C293-4748-8517-0A9EA181CCAB}" type="sibTrans" cxnId="{34C1C798-39AC-4158-9551-730BC7725383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FD8A143-B7AB-454B-9B1F-A84AC45C10A7}">
      <dgm:prSet phldrT="[Текст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БЮДЖЕТ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3F93330A-7F3A-484F-ABB7-C28FCD2FA831}" type="parTrans" cxnId="{11CF050E-2081-4148-AE17-8E1BA90EEB8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15CC1F5-6249-4E92-A9B6-9668F50D1F63}" type="sibTrans" cxnId="{11CF050E-2081-4148-AE17-8E1BA90EEB8F}">
      <dgm:prSet custT="1"/>
      <dgm:spPr/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B1509B8-0522-4DEA-AE49-07F59ADD9E7E}">
      <dgm:prSet phldrT="[Текст]" custT="1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Получает социальные гарантии – расходная часть бюджета (образование, культура, физическая культура и спорт, социальные выплаты и др.)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443A813-0A8E-4A6C-B973-7018DD130B25}" type="parTrans" cxnId="{E19445E2-79CB-4232-9D39-A0BCAB92084D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55BB6B0-2557-444C-8E07-D6FCC2D7726B}" type="sibTrans" cxnId="{E19445E2-79CB-4232-9D39-A0BCAB92084D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9D8259D-6FD4-4641-93C5-306C6905A890}" type="pres">
      <dgm:prSet presAssocID="{11BA3D46-9367-48F9-8A73-9B1E70E22609}" presName="linearFlow" presStyleCnt="0">
        <dgm:presLayoutVars>
          <dgm:resizeHandles val="exact"/>
        </dgm:presLayoutVars>
      </dgm:prSet>
      <dgm:spPr/>
    </dgm:pt>
    <dgm:pt modelId="{296EA484-5669-4013-85EB-DA3C299C36A9}" type="pres">
      <dgm:prSet presAssocID="{9264C8D3-FF88-4F44-8CD5-65BF86E37697}" presName="node" presStyleLbl="node1" presStyleIdx="0" presStyleCnt="3" custScaleX="107093" custScaleY="647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BCF26-80B2-4903-ABF9-72785541179D}" type="pres">
      <dgm:prSet presAssocID="{0E734A16-C293-4748-8517-0A9EA181CCAB}" presName="sibTrans" presStyleLbl="sibTrans2D1" presStyleIdx="0" presStyleCnt="2" custScaleY="567901"/>
      <dgm:spPr/>
      <dgm:t>
        <a:bodyPr/>
        <a:lstStyle/>
        <a:p>
          <a:endParaRPr lang="ru-RU"/>
        </a:p>
      </dgm:t>
    </dgm:pt>
    <dgm:pt modelId="{1184689C-7E49-442C-ABFD-11FDB0F64E61}" type="pres">
      <dgm:prSet presAssocID="{0E734A16-C293-4748-8517-0A9EA181CCA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6200D8D2-3854-4D25-BF56-60B5B8D7FAFF}" type="pres">
      <dgm:prSet presAssocID="{7FD8A143-B7AB-454B-9B1F-A84AC45C10A7}" presName="node" presStyleLbl="node1" presStyleIdx="1" presStyleCnt="3" custScaleY="8836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55650287-F1CB-4840-B39A-F3D26DDAEFE4}" type="pres">
      <dgm:prSet presAssocID="{A15CC1F5-6249-4E92-A9B6-9668F50D1F63}" presName="sibTrans" presStyleLbl="sibTrans2D1" presStyleIdx="1" presStyleCnt="2" custScaleY="580247"/>
      <dgm:spPr/>
      <dgm:t>
        <a:bodyPr/>
        <a:lstStyle/>
        <a:p>
          <a:endParaRPr lang="ru-RU"/>
        </a:p>
      </dgm:t>
    </dgm:pt>
    <dgm:pt modelId="{A09464EA-902C-46D5-B88A-1386DB67FEEB}" type="pres">
      <dgm:prSet presAssocID="{A15CC1F5-6249-4E92-A9B6-9668F50D1F63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E8840CDC-23DD-43C5-A607-58D8C1DE46CB}" type="pres">
      <dgm:prSet presAssocID="{6B1509B8-0522-4DEA-AE49-07F59ADD9E7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969BCA-31EF-41EA-8B5C-E584A2F23BF0}" type="presOf" srcId="{0E734A16-C293-4748-8517-0A9EA181CCAB}" destId="{1184689C-7E49-442C-ABFD-11FDB0F64E61}" srcOrd="1" destOrd="0" presId="urn:microsoft.com/office/officeart/2005/8/layout/process2"/>
    <dgm:cxn modelId="{11CF050E-2081-4148-AE17-8E1BA90EEB8F}" srcId="{11BA3D46-9367-48F9-8A73-9B1E70E22609}" destId="{7FD8A143-B7AB-454B-9B1F-A84AC45C10A7}" srcOrd="1" destOrd="0" parTransId="{3F93330A-7F3A-484F-ABB7-C28FCD2FA831}" sibTransId="{A15CC1F5-6249-4E92-A9B6-9668F50D1F63}"/>
    <dgm:cxn modelId="{CD786A0A-2E54-4802-85A8-10B7DA448017}" type="presOf" srcId="{A15CC1F5-6249-4E92-A9B6-9668F50D1F63}" destId="{A09464EA-902C-46D5-B88A-1386DB67FEEB}" srcOrd="1" destOrd="0" presId="urn:microsoft.com/office/officeart/2005/8/layout/process2"/>
    <dgm:cxn modelId="{B64BBA27-EC71-445C-B265-94E0A45DFCD4}" type="presOf" srcId="{0E734A16-C293-4748-8517-0A9EA181CCAB}" destId="{BC2BCF26-80B2-4903-ABF9-72785541179D}" srcOrd="0" destOrd="0" presId="urn:microsoft.com/office/officeart/2005/8/layout/process2"/>
    <dgm:cxn modelId="{34C1C798-39AC-4158-9551-730BC7725383}" srcId="{11BA3D46-9367-48F9-8A73-9B1E70E22609}" destId="{9264C8D3-FF88-4F44-8CD5-65BF86E37697}" srcOrd="0" destOrd="0" parTransId="{3A566EB3-24E3-4475-BE59-0119EAF4A623}" sibTransId="{0E734A16-C293-4748-8517-0A9EA181CCAB}"/>
    <dgm:cxn modelId="{3A8464D0-6CB0-4941-93D0-103D323E73A3}" type="presOf" srcId="{6B1509B8-0522-4DEA-AE49-07F59ADD9E7E}" destId="{E8840CDC-23DD-43C5-A607-58D8C1DE46CB}" srcOrd="0" destOrd="0" presId="urn:microsoft.com/office/officeart/2005/8/layout/process2"/>
    <dgm:cxn modelId="{DED107AA-EB5D-449F-8048-E73026D1A290}" type="presOf" srcId="{7FD8A143-B7AB-454B-9B1F-A84AC45C10A7}" destId="{6200D8D2-3854-4D25-BF56-60B5B8D7FAFF}" srcOrd="0" destOrd="0" presId="urn:microsoft.com/office/officeart/2005/8/layout/process2"/>
    <dgm:cxn modelId="{B986062F-4AE8-41FD-86A9-9FC2B12FAE4B}" type="presOf" srcId="{A15CC1F5-6249-4E92-A9B6-9668F50D1F63}" destId="{55650287-F1CB-4840-B39A-F3D26DDAEFE4}" srcOrd="0" destOrd="0" presId="urn:microsoft.com/office/officeart/2005/8/layout/process2"/>
    <dgm:cxn modelId="{D74E5572-EA69-47C0-B42E-3CD186AD997E}" type="presOf" srcId="{11BA3D46-9367-48F9-8A73-9B1E70E22609}" destId="{E9D8259D-6FD4-4641-93C5-306C6905A890}" srcOrd="0" destOrd="0" presId="urn:microsoft.com/office/officeart/2005/8/layout/process2"/>
    <dgm:cxn modelId="{E19445E2-79CB-4232-9D39-A0BCAB92084D}" srcId="{11BA3D46-9367-48F9-8A73-9B1E70E22609}" destId="{6B1509B8-0522-4DEA-AE49-07F59ADD9E7E}" srcOrd="2" destOrd="0" parTransId="{0443A813-0A8E-4A6C-B973-7018DD130B25}" sibTransId="{D55BB6B0-2557-444C-8E07-D6FCC2D7726B}"/>
    <dgm:cxn modelId="{2D15403B-136F-4498-9192-FF9F23FD5C74}" type="presOf" srcId="{9264C8D3-FF88-4F44-8CD5-65BF86E37697}" destId="{296EA484-5669-4013-85EB-DA3C299C36A9}" srcOrd="0" destOrd="0" presId="urn:microsoft.com/office/officeart/2005/8/layout/process2"/>
    <dgm:cxn modelId="{E6192A16-853A-4A6A-B416-C54A8B497B02}" type="presParOf" srcId="{E9D8259D-6FD4-4641-93C5-306C6905A890}" destId="{296EA484-5669-4013-85EB-DA3C299C36A9}" srcOrd="0" destOrd="0" presId="urn:microsoft.com/office/officeart/2005/8/layout/process2"/>
    <dgm:cxn modelId="{367F1CF3-47BC-4AB1-955A-9C6A6CF2809E}" type="presParOf" srcId="{E9D8259D-6FD4-4641-93C5-306C6905A890}" destId="{BC2BCF26-80B2-4903-ABF9-72785541179D}" srcOrd="1" destOrd="0" presId="urn:microsoft.com/office/officeart/2005/8/layout/process2"/>
    <dgm:cxn modelId="{A658B99D-FA15-408A-9205-D63B0C481D5B}" type="presParOf" srcId="{BC2BCF26-80B2-4903-ABF9-72785541179D}" destId="{1184689C-7E49-442C-ABFD-11FDB0F64E61}" srcOrd="0" destOrd="0" presId="urn:microsoft.com/office/officeart/2005/8/layout/process2"/>
    <dgm:cxn modelId="{246AF6B6-05CB-4D5C-9DE9-F36112A04ACF}" type="presParOf" srcId="{E9D8259D-6FD4-4641-93C5-306C6905A890}" destId="{6200D8D2-3854-4D25-BF56-60B5B8D7FAFF}" srcOrd="2" destOrd="0" presId="urn:microsoft.com/office/officeart/2005/8/layout/process2"/>
    <dgm:cxn modelId="{425A96C3-A8E2-49BE-9191-33B5AE0ABE8F}" type="presParOf" srcId="{E9D8259D-6FD4-4641-93C5-306C6905A890}" destId="{55650287-F1CB-4840-B39A-F3D26DDAEFE4}" srcOrd="3" destOrd="0" presId="urn:microsoft.com/office/officeart/2005/8/layout/process2"/>
    <dgm:cxn modelId="{6130BEF5-37F6-4B6F-AE83-756CA7954300}" type="presParOf" srcId="{55650287-F1CB-4840-B39A-F3D26DDAEFE4}" destId="{A09464EA-902C-46D5-B88A-1386DB67FEEB}" srcOrd="0" destOrd="0" presId="urn:microsoft.com/office/officeart/2005/8/layout/process2"/>
    <dgm:cxn modelId="{42117425-E2F5-4712-9206-312F309EA3CE}" type="presParOf" srcId="{E9D8259D-6FD4-4641-93C5-306C6905A890}" destId="{E8840CDC-23DD-43C5-A607-58D8C1DE46CB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6FF535-3FDC-49CA-941D-7A128E81E8F0}" type="doc">
      <dgm:prSet loTypeId="urn:microsoft.com/office/officeart/2005/8/layout/list1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DBA2D2-8F55-4FF4-9659-D871766F329A}">
      <dgm:prSet phldrT="[Текст]"/>
      <dgm:spPr/>
      <dgm:t>
        <a:bodyPr/>
        <a:lstStyle/>
        <a:p>
          <a:r>
            <a:rPr lang="ru-RU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2025 </a:t>
          </a:r>
          <a:r>
            <a:rPr lang="ru-RU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год</a:t>
          </a:r>
          <a:endParaRPr lang="ru-RU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FBC2B8-147F-4DF7-A186-98E4CD316125}" type="parTrans" cxnId="{400A3454-39F4-4A0F-B180-432A7AA5AB50}">
      <dgm:prSet/>
      <dgm:spPr/>
      <dgm:t>
        <a:bodyPr/>
        <a:lstStyle/>
        <a:p>
          <a:endParaRPr lang="ru-RU"/>
        </a:p>
      </dgm:t>
    </dgm:pt>
    <dgm:pt modelId="{5DFBF5C2-6E1B-4697-AB75-45A709E4F92F}" type="sibTrans" cxnId="{400A3454-39F4-4A0F-B180-432A7AA5AB50}">
      <dgm:prSet/>
      <dgm:spPr/>
      <dgm:t>
        <a:bodyPr/>
        <a:lstStyle/>
        <a:p>
          <a:endParaRPr lang="ru-RU"/>
        </a:p>
      </dgm:t>
    </dgm:pt>
    <dgm:pt modelId="{0F8808C9-FBE2-48F0-ABEE-4F9E6516E4F9}">
      <dgm:prSet phldrT="[Текст]"/>
      <dgm:spPr/>
      <dgm:t>
        <a:bodyPr/>
        <a:lstStyle/>
        <a:p>
          <a:r>
            <a:rPr lang="ru-RU" b="1" i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2027 </a:t>
          </a:r>
          <a:r>
            <a:rPr lang="ru-RU" b="1" i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год</a:t>
          </a:r>
          <a:endParaRPr lang="ru-RU" b="1" i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6EAB80C-B47C-4101-B893-C1B93991480D}" type="parTrans" cxnId="{F01EFB39-27DF-49CA-8C70-23C7912C5668}">
      <dgm:prSet/>
      <dgm:spPr/>
      <dgm:t>
        <a:bodyPr/>
        <a:lstStyle/>
        <a:p>
          <a:endParaRPr lang="ru-RU"/>
        </a:p>
      </dgm:t>
    </dgm:pt>
    <dgm:pt modelId="{B5A5E671-D183-4F04-B0E9-523A15F63918}" type="sibTrans" cxnId="{F01EFB39-27DF-49CA-8C70-23C7912C5668}">
      <dgm:prSet/>
      <dgm:spPr/>
      <dgm:t>
        <a:bodyPr/>
        <a:lstStyle/>
        <a:p>
          <a:endParaRPr lang="ru-RU"/>
        </a:p>
      </dgm:t>
    </dgm:pt>
    <dgm:pt modelId="{953B8015-A1C3-49A7-B817-67BDBCC06AE4}">
      <dgm:prSet/>
      <dgm:spPr/>
      <dgm:t>
        <a:bodyPr/>
        <a:lstStyle/>
        <a:p>
          <a:r>
            <a:rPr lang="ru-RU" b="1" i="0" u="none" strike="noStrike" baseline="0" dirty="0" smtClean="0">
              <a:solidFill>
                <a:schemeClr val="accent1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18 909 020,67</a:t>
          </a:r>
          <a:endParaRPr lang="ru-RU" i="0" dirty="0"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939A407-D69E-4592-95B8-07743BA016FF}" type="parTrans" cxnId="{F91F5848-67EA-49C7-B981-8CF022668ED4}">
      <dgm:prSet/>
      <dgm:spPr/>
      <dgm:t>
        <a:bodyPr/>
        <a:lstStyle/>
        <a:p>
          <a:endParaRPr lang="ru-RU"/>
        </a:p>
      </dgm:t>
    </dgm:pt>
    <dgm:pt modelId="{4747D2F1-FC3E-4D04-88C4-B84FF2E7FD2F}" type="sibTrans" cxnId="{F91F5848-67EA-49C7-B981-8CF022668ED4}">
      <dgm:prSet/>
      <dgm:spPr/>
      <dgm:t>
        <a:bodyPr/>
        <a:lstStyle/>
        <a:p>
          <a:endParaRPr lang="ru-RU"/>
        </a:p>
      </dgm:t>
    </dgm:pt>
    <dgm:pt modelId="{B29DABCB-7B3F-46AF-A019-F470F42FBD0F}">
      <dgm:prSet/>
      <dgm:spPr/>
      <dgm:t>
        <a:bodyPr/>
        <a:lstStyle/>
        <a:p>
          <a:r>
            <a:rPr lang="ru-RU" b="1" i="0" u="none" strike="noStrike" baseline="0" dirty="0" smtClean="0">
              <a:solidFill>
                <a:schemeClr val="accent1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20 325 680,14</a:t>
          </a:r>
          <a:endParaRPr lang="ru-RU" b="1" i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2281DFB-31D1-4D9E-ACC1-87DEA0EAD5EA}" type="parTrans" cxnId="{E369C7A0-DC71-4495-990B-B235B0530A3A}">
      <dgm:prSet/>
      <dgm:spPr/>
      <dgm:t>
        <a:bodyPr/>
        <a:lstStyle/>
        <a:p>
          <a:endParaRPr lang="ru-RU"/>
        </a:p>
      </dgm:t>
    </dgm:pt>
    <dgm:pt modelId="{DC051E8D-B5F4-41A6-A539-DDB949F63590}" type="sibTrans" cxnId="{E369C7A0-DC71-4495-990B-B235B0530A3A}">
      <dgm:prSet/>
      <dgm:spPr/>
      <dgm:t>
        <a:bodyPr/>
        <a:lstStyle/>
        <a:p>
          <a:endParaRPr lang="ru-RU"/>
        </a:p>
      </dgm:t>
    </dgm:pt>
    <dgm:pt modelId="{E0A030F7-034E-40C7-A31B-B8780864552E}">
      <dgm:prSet/>
      <dgm:spPr/>
      <dgm:t>
        <a:bodyPr/>
        <a:lstStyle/>
        <a:p>
          <a:r>
            <a:rPr lang="ru-RU" b="1" i="0" u="none" strike="noStrike" baseline="0" dirty="0" smtClean="0">
              <a:solidFill>
                <a:schemeClr val="accent1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21 281 795,28</a:t>
          </a:r>
          <a:endParaRPr lang="ru-RU" b="1" i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F7CFC9E-ECD8-4410-8F8C-74F73EDC0A8C}" type="parTrans" cxnId="{8356AE29-85AA-4D15-854A-767734DF0D24}">
      <dgm:prSet/>
      <dgm:spPr/>
      <dgm:t>
        <a:bodyPr/>
        <a:lstStyle/>
        <a:p>
          <a:endParaRPr lang="ru-RU"/>
        </a:p>
      </dgm:t>
    </dgm:pt>
    <dgm:pt modelId="{46A4FC88-8D86-4570-9E2A-51D38CF989F4}" type="sibTrans" cxnId="{8356AE29-85AA-4D15-854A-767734DF0D24}">
      <dgm:prSet/>
      <dgm:spPr/>
      <dgm:t>
        <a:bodyPr/>
        <a:lstStyle/>
        <a:p>
          <a:endParaRPr lang="ru-RU"/>
        </a:p>
      </dgm:t>
    </dgm:pt>
    <dgm:pt modelId="{751CDA26-E2BD-4013-B95F-F7C0484952FB}">
      <dgm:prSet phldrT="[Текст]"/>
      <dgm:spPr/>
      <dgm:t>
        <a:bodyPr/>
        <a:lstStyle/>
        <a:p>
          <a:r>
            <a:rPr lang="ru-RU" b="1" i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2026 </a:t>
          </a:r>
          <a:r>
            <a:rPr lang="ru-RU" b="1" i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год</a:t>
          </a:r>
          <a:endParaRPr lang="ru-RU" b="1" i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126259D-6499-4E6F-B5E2-926AF3AC852F}" type="sibTrans" cxnId="{C360C805-CBB0-4EC9-B57B-28E5AF38577E}">
      <dgm:prSet/>
      <dgm:spPr/>
      <dgm:t>
        <a:bodyPr/>
        <a:lstStyle/>
        <a:p>
          <a:endParaRPr lang="ru-RU"/>
        </a:p>
      </dgm:t>
    </dgm:pt>
    <dgm:pt modelId="{1DD7E91A-31F6-4BFE-AAF3-D4696B7AC646}" type="parTrans" cxnId="{C360C805-CBB0-4EC9-B57B-28E5AF38577E}">
      <dgm:prSet/>
      <dgm:spPr/>
      <dgm:t>
        <a:bodyPr/>
        <a:lstStyle/>
        <a:p>
          <a:endParaRPr lang="ru-RU"/>
        </a:p>
      </dgm:t>
    </dgm:pt>
    <dgm:pt modelId="{7886C165-FAD9-466C-8BFB-AAAD93C68B5A}">
      <dgm:prSet/>
      <dgm:spPr/>
      <dgm:t>
        <a:bodyPr/>
        <a:lstStyle/>
        <a:p>
          <a:endParaRPr lang="ru-RU" b="1" i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4EE9495-9B80-4B52-B989-D768401C8B28}" type="parTrans" cxnId="{821747A1-5119-49D8-AC8C-894702C4AC3C}">
      <dgm:prSet/>
      <dgm:spPr/>
      <dgm:t>
        <a:bodyPr/>
        <a:lstStyle/>
        <a:p>
          <a:endParaRPr lang="ru-RU"/>
        </a:p>
      </dgm:t>
    </dgm:pt>
    <dgm:pt modelId="{719C0827-24AF-4946-B998-BC5D6CC60153}" type="sibTrans" cxnId="{821747A1-5119-49D8-AC8C-894702C4AC3C}">
      <dgm:prSet/>
      <dgm:spPr/>
      <dgm:t>
        <a:bodyPr/>
        <a:lstStyle/>
        <a:p>
          <a:endParaRPr lang="ru-RU"/>
        </a:p>
      </dgm:t>
    </dgm:pt>
    <dgm:pt modelId="{581681C6-75AB-485D-8FA5-DD32577B503C}" type="pres">
      <dgm:prSet presAssocID="{9A6FF535-3FDC-49CA-941D-7A128E81E8F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1A7696-7617-42B8-B258-88869DB56077}" type="pres">
      <dgm:prSet presAssocID="{A9DBA2D2-8F55-4FF4-9659-D871766F329A}" presName="parentLin" presStyleCnt="0"/>
      <dgm:spPr/>
      <dgm:t>
        <a:bodyPr/>
        <a:lstStyle/>
        <a:p>
          <a:endParaRPr lang="ru-RU"/>
        </a:p>
      </dgm:t>
    </dgm:pt>
    <dgm:pt modelId="{75BB0424-D4A5-496C-80D9-91CE66924836}" type="pres">
      <dgm:prSet presAssocID="{A9DBA2D2-8F55-4FF4-9659-D871766F329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D85205D-0513-41C7-8E5D-FBEAA563DDA6}" type="pres">
      <dgm:prSet presAssocID="{A9DBA2D2-8F55-4FF4-9659-D871766F329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27C96E-2D41-45B2-A6DE-FE817883A212}" type="pres">
      <dgm:prSet presAssocID="{A9DBA2D2-8F55-4FF4-9659-D871766F329A}" presName="negativeSpace" presStyleCnt="0"/>
      <dgm:spPr/>
      <dgm:t>
        <a:bodyPr/>
        <a:lstStyle/>
        <a:p>
          <a:endParaRPr lang="ru-RU"/>
        </a:p>
      </dgm:t>
    </dgm:pt>
    <dgm:pt modelId="{CE6CAF09-1460-4DC5-9E89-DCD310383A06}" type="pres">
      <dgm:prSet presAssocID="{A9DBA2D2-8F55-4FF4-9659-D871766F329A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04342-5348-4084-BBCC-E0AA59DBC06A}" type="pres">
      <dgm:prSet presAssocID="{5DFBF5C2-6E1B-4697-AB75-45A709E4F92F}" presName="spaceBetweenRectangles" presStyleCnt="0"/>
      <dgm:spPr/>
      <dgm:t>
        <a:bodyPr/>
        <a:lstStyle/>
        <a:p>
          <a:endParaRPr lang="ru-RU"/>
        </a:p>
      </dgm:t>
    </dgm:pt>
    <dgm:pt modelId="{D0814C9C-6FE8-43C8-A822-D0CA82BFA530}" type="pres">
      <dgm:prSet presAssocID="{751CDA26-E2BD-4013-B95F-F7C0484952FB}" presName="parentLin" presStyleCnt="0"/>
      <dgm:spPr/>
      <dgm:t>
        <a:bodyPr/>
        <a:lstStyle/>
        <a:p>
          <a:endParaRPr lang="ru-RU"/>
        </a:p>
      </dgm:t>
    </dgm:pt>
    <dgm:pt modelId="{1B8C3B58-4AF9-49AE-9BBC-E7B49968BB7F}" type="pres">
      <dgm:prSet presAssocID="{751CDA26-E2BD-4013-B95F-F7C0484952F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0D25553-ED3C-477B-801B-3635D0A73851}" type="pres">
      <dgm:prSet presAssocID="{751CDA26-E2BD-4013-B95F-F7C048495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3A2EDC-F000-4036-9479-9F4FA3921B64}" type="pres">
      <dgm:prSet presAssocID="{751CDA26-E2BD-4013-B95F-F7C0484952FB}" presName="negativeSpace" presStyleCnt="0"/>
      <dgm:spPr/>
      <dgm:t>
        <a:bodyPr/>
        <a:lstStyle/>
        <a:p>
          <a:endParaRPr lang="ru-RU"/>
        </a:p>
      </dgm:t>
    </dgm:pt>
    <dgm:pt modelId="{9DBD6606-FA74-49A8-996D-6AA90EB5A90D}" type="pres">
      <dgm:prSet presAssocID="{751CDA26-E2BD-4013-B95F-F7C0484952FB}" presName="childText" presStyleLbl="conFgAcc1" presStyleIdx="1" presStyleCnt="3" custLinFactNeighborX="-2899" custLinFactNeighborY="197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5684A1-D64F-4179-AA62-B5F8A3A7E528}" type="pres">
      <dgm:prSet presAssocID="{5126259D-6499-4E6F-B5E2-926AF3AC852F}" presName="spaceBetweenRectangles" presStyleCnt="0"/>
      <dgm:spPr/>
      <dgm:t>
        <a:bodyPr/>
        <a:lstStyle/>
        <a:p>
          <a:endParaRPr lang="ru-RU"/>
        </a:p>
      </dgm:t>
    </dgm:pt>
    <dgm:pt modelId="{88D61537-A460-495C-8D2E-738134695171}" type="pres">
      <dgm:prSet presAssocID="{0F8808C9-FBE2-48F0-ABEE-4F9E6516E4F9}" presName="parentLin" presStyleCnt="0"/>
      <dgm:spPr/>
      <dgm:t>
        <a:bodyPr/>
        <a:lstStyle/>
        <a:p>
          <a:endParaRPr lang="ru-RU"/>
        </a:p>
      </dgm:t>
    </dgm:pt>
    <dgm:pt modelId="{3E6FD41A-645D-4BE7-95D9-B3A82DD75150}" type="pres">
      <dgm:prSet presAssocID="{0F8808C9-FBE2-48F0-ABEE-4F9E6516E4F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F09959D-09F3-4F60-BE72-8D463A52C090}" type="pres">
      <dgm:prSet presAssocID="{0F8808C9-FBE2-48F0-ABEE-4F9E6516E4F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A10EFA-4D38-41E0-8ABD-F846BD928606}" type="pres">
      <dgm:prSet presAssocID="{0F8808C9-FBE2-48F0-ABEE-4F9E6516E4F9}" presName="negativeSpace" presStyleCnt="0"/>
      <dgm:spPr/>
      <dgm:t>
        <a:bodyPr/>
        <a:lstStyle/>
        <a:p>
          <a:endParaRPr lang="ru-RU"/>
        </a:p>
      </dgm:t>
    </dgm:pt>
    <dgm:pt modelId="{ED5A8C55-96D0-49C9-934D-97722C91CC6E}" type="pres">
      <dgm:prSet presAssocID="{0F8808C9-FBE2-48F0-ABEE-4F9E6516E4F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69C7A0-DC71-4495-990B-B235B0530A3A}" srcId="{751CDA26-E2BD-4013-B95F-F7C0484952FB}" destId="{B29DABCB-7B3F-46AF-A019-F470F42FBD0F}" srcOrd="0" destOrd="0" parTransId="{D2281DFB-31D1-4D9E-ACC1-87DEA0EAD5EA}" sibTransId="{DC051E8D-B5F4-41A6-A539-DDB949F63590}"/>
    <dgm:cxn modelId="{F91F5848-67EA-49C7-B981-8CF022668ED4}" srcId="{A9DBA2D2-8F55-4FF4-9659-D871766F329A}" destId="{953B8015-A1C3-49A7-B817-67BDBCC06AE4}" srcOrd="0" destOrd="0" parTransId="{5939A407-D69E-4592-95B8-07743BA016FF}" sibTransId="{4747D2F1-FC3E-4D04-88C4-B84FF2E7FD2F}"/>
    <dgm:cxn modelId="{5F029213-76EE-4116-B0EE-1A17C51098FC}" type="presOf" srcId="{9A6FF535-3FDC-49CA-941D-7A128E81E8F0}" destId="{581681C6-75AB-485D-8FA5-DD32577B503C}" srcOrd="0" destOrd="0" presId="urn:microsoft.com/office/officeart/2005/8/layout/list1"/>
    <dgm:cxn modelId="{8736140A-6888-4F00-A417-4941726DFBA5}" type="presOf" srcId="{0F8808C9-FBE2-48F0-ABEE-4F9E6516E4F9}" destId="{9F09959D-09F3-4F60-BE72-8D463A52C090}" srcOrd="1" destOrd="0" presId="urn:microsoft.com/office/officeart/2005/8/layout/list1"/>
    <dgm:cxn modelId="{168AEB3E-22D4-4A1D-BD05-D5B87A62B99A}" type="presOf" srcId="{7886C165-FAD9-466C-8BFB-AAAD93C68B5A}" destId="{ED5A8C55-96D0-49C9-934D-97722C91CC6E}" srcOrd="0" destOrd="1" presId="urn:microsoft.com/office/officeart/2005/8/layout/list1"/>
    <dgm:cxn modelId="{544AD077-FE9D-4E68-B4DC-0E981BCAC050}" type="presOf" srcId="{953B8015-A1C3-49A7-B817-67BDBCC06AE4}" destId="{CE6CAF09-1460-4DC5-9E89-DCD310383A06}" srcOrd="0" destOrd="0" presId="urn:microsoft.com/office/officeart/2005/8/layout/list1"/>
    <dgm:cxn modelId="{9CCB74A8-22A4-428C-8612-09A389AFDE29}" type="presOf" srcId="{751CDA26-E2BD-4013-B95F-F7C0484952FB}" destId="{1B8C3B58-4AF9-49AE-9BBC-E7B49968BB7F}" srcOrd="0" destOrd="0" presId="urn:microsoft.com/office/officeart/2005/8/layout/list1"/>
    <dgm:cxn modelId="{821747A1-5119-49D8-AC8C-894702C4AC3C}" srcId="{0F8808C9-FBE2-48F0-ABEE-4F9E6516E4F9}" destId="{7886C165-FAD9-466C-8BFB-AAAD93C68B5A}" srcOrd="1" destOrd="0" parTransId="{F4EE9495-9B80-4B52-B989-D768401C8B28}" sibTransId="{719C0827-24AF-4946-B998-BC5D6CC60153}"/>
    <dgm:cxn modelId="{C360C805-CBB0-4EC9-B57B-28E5AF38577E}" srcId="{9A6FF535-3FDC-49CA-941D-7A128E81E8F0}" destId="{751CDA26-E2BD-4013-B95F-F7C0484952FB}" srcOrd="1" destOrd="0" parTransId="{1DD7E91A-31F6-4BFE-AAF3-D4696B7AC646}" sibTransId="{5126259D-6499-4E6F-B5E2-926AF3AC852F}"/>
    <dgm:cxn modelId="{8356AE29-85AA-4D15-854A-767734DF0D24}" srcId="{0F8808C9-FBE2-48F0-ABEE-4F9E6516E4F9}" destId="{E0A030F7-034E-40C7-A31B-B8780864552E}" srcOrd="0" destOrd="0" parTransId="{2F7CFC9E-ECD8-4410-8F8C-74F73EDC0A8C}" sibTransId="{46A4FC88-8D86-4570-9E2A-51D38CF989F4}"/>
    <dgm:cxn modelId="{3D011042-2DDC-48C9-BDD7-EBBBA2449039}" type="presOf" srcId="{E0A030F7-034E-40C7-A31B-B8780864552E}" destId="{ED5A8C55-96D0-49C9-934D-97722C91CC6E}" srcOrd="0" destOrd="0" presId="urn:microsoft.com/office/officeart/2005/8/layout/list1"/>
    <dgm:cxn modelId="{400A3454-39F4-4A0F-B180-432A7AA5AB50}" srcId="{9A6FF535-3FDC-49CA-941D-7A128E81E8F0}" destId="{A9DBA2D2-8F55-4FF4-9659-D871766F329A}" srcOrd="0" destOrd="0" parTransId="{3EFBC2B8-147F-4DF7-A186-98E4CD316125}" sibTransId="{5DFBF5C2-6E1B-4697-AB75-45A709E4F92F}"/>
    <dgm:cxn modelId="{AAD868AC-BDC8-459B-A064-9814518BC728}" type="presOf" srcId="{B29DABCB-7B3F-46AF-A019-F470F42FBD0F}" destId="{9DBD6606-FA74-49A8-996D-6AA90EB5A90D}" srcOrd="0" destOrd="0" presId="urn:microsoft.com/office/officeart/2005/8/layout/list1"/>
    <dgm:cxn modelId="{E24565AE-A10B-4B2F-8E60-B229FFFF5DAE}" type="presOf" srcId="{A9DBA2D2-8F55-4FF4-9659-D871766F329A}" destId="{1D85205D-0513-41C7-8E5D-FBEAA563DDA6}" srcOrd="1" destOrd="0" presId="urn:microsoft.com/office/officeart/2005/8/layout/list1"/>
    <dgm:cxn modelId="{F01EFB39-27DF-49CA-8C70-23C7912C5668}" srcId="{9A6FF535-3FDC-49CA-941D-7A128E81E8F0}" destId="{0F8808C9-FBE2-48F0-ABEE-4F9E6516E4F9}" srcOrd="2" destOrd="0" parTransId="{76EAB80C-B47C-4101-B893-C1B93991480D}" sibTransId="{B5A5E671-D183-4F04-B0E9-523A15F63918}"/>
    <dgm:cxn modelId="{AFE15C78-E44C-4A50-9B9B-7EE00BF0D847}" type="presOf" srcId="{751CDA26-E2BD-4013-B95F-F7C0484952FB}" destId="{A0D25553-ED3C-477B-801B-3635D0A73851}" srcOrd="1" destOrd="0" presId="urn:microsoft.com/office/officeart/2005/8/layout/list1"/>
    <dgm:cxn modelId="{DEA04293-781C-4E21-A576-A8EDF5CF2378}" type="presOf" srcId="{0F8808C9-FBE2-48F0-ABEE-4F9E6516E4F9}" destId="{3E6FD41A-645D-4BE7-95D9-B3A82DD75150}" srcOrd="0" destOrd="0" presId="urn:microsoft.com/office/officeart/2005/8/layout/list1"/>
    <dgm:cxn modelId="{95362338-53B9-4223-B38B-35BC8EE6AB11}" type="presOf" srcId="{A9DBA2D2-8F55-4FF4-9659-D871766F329A}" destId="{75BB0424-D4A5-496C-80D9-91CE66924836}" srcOrd="0" destOrd="0" presId="urn:microsoft.com/office/officeart/2005/8/layout/list1"/>
    <dgm:cxn modelId="{56170661-85C4-4AAE-90CD-38B41668C61C}" type="presParOf" srcId="{581681C6-75AB-485D-8FA5-DD32577B503C}" destId="{271A7696-7617-42B8-B258-88869DB56077}" srcOrd="0" destOrd="0" presId="urn:microsoft.com/office/officeart/2005/8/layout/list1"/>
    <dgm:cxn modelId="{D190BD28-5817-43CE-B280-7D0065356FBD}" type="presParOf" srcId="{271A7696-7617-42B8-B258-88869DB56077}" destId="{75BB0424-D4A5-496C-80D9-91CE66924836}" srcOrd="0" destOrd="0" presId="urn:microsoft.com/office/officeart/2005/8/layout/list1"/>
    <dgm:cxn modelId="{F34DA78E-FBA2-4C01-86E1-7A76A178C1F2}" type="presParOf" srcId="{271A7696-7617-42B8-B258-88869DB56077}" destId="{1D85205D-0513-41C7-8E5D-FBEAA563DDA6}" srcOrd="1" destOrd="0" presId="urn:microsoft.com/office/officeart/2005/8/layout/list1"/>
    <dgm:cxn modelId="{888879A8-AB85-4C0B-AAF4-7240276B047A}" type="presParOf" srcId="{581681C6-75AB-485D-8FA5-DD32577B503C}" destId="{4D27C96E-2D41-45B2-A6DE-FE817883A212}" srcOrd="1" destOrd="0" presId="urn:microsoft.com/office/officeart/2005/8/layout/list1"/>
    <dgm:cxn modelId="{7D7A40A0-BD45-4C4F-8944-8A409871009F}" type="presParOf" srcId="{581681C6-75AB-485D-8FA5-DD32577B503C}" destId="{CE6CAF09-1460-4DC5-9E89-DCD310383A06}" srcOrd="2" destOrd="0" presId="urn:microsoft.com/office/officeart/2005/8/layout/list1"/>
    <dgm:cxn modelId="{11AC640F-4D29-4479-8A31-C5E6B23A432B}" type="presParOf" srcId="{581681C6-75AB-485D-8FA5-DD32577B503C}" destId="{22B04342-5348-4084-BBCC-E0AA59DBC06A}" srcOrd="3" destOrd="0" presId="urn:microsoft.com/office/officeart/2005/8/layout/list1"/>
    <dgm:cxn modelId="{23D49DAB-48AA-422F-9BAD-6AC65A3C3463}" type="presParOf" srcId="{581681C6-75AB-485D-8FA5-DD32577B503C}" destId="{D0814C9C-6FE8-43C8-A822-D0CA82BFA530}" srcOrd="4" destOrd="0" presId="urn:microsoft.com/office/officeart/2005/8/layout/list1"/>
    <dgm:cxn modelId="{F5F64326-0B50-4827-99AE-906B9F862187}" type="presParOf" srcId="{D0814C9C-6FE8-43C8-A822-D0CA82BFA530}" destId="{1B8C3B58-4AF9-49AE-9BBC-E7B49968BB7F}" srcOrd="0" destOrd="0" presId="urn:microsoft.com/office/officeart/2005/8/layout/list1"/>
    <dgm:cxn modelId="{860D38E6-4418-42DA-9649-8C9FE6AC22E8}" type="presParOf" srcId="{D0814C9C-6FE8-43C8-A822-D0CA82BFA530}" destId="{A0D25553-ED3C-477B-801B-3635D0A73851}" srcOrd="1" destOrd="0" presId="urn:microsoft.com/office/officeart/2005/8/layout/list1"/>
    <dgm:cxn modelId="{CFAEFE43-B85A-4796-AC15-3E7D3AD313A7}" type="presParOf" srcId="{581681C6-75AB-485D-8FA5-DD32577B503C}" destId="{B23A2EDC-F000-4036-9479-9F4FA3921B64}" srcOrd="5" destOrd="0" presId="urn:microsoft.com/office/officeart/2005/8/layout/list1"/>
    <dgm:cxn modelId="{B412AE6F-4160-44F3-B05E-8CA2A3E06116}" type="presParOf" srcId="{581681C6-75AB-485D-8FA5-DD32577B503C}" destId="{9DBD6606-FA74-49A8-996D-6AA90EB5A90D}" srcOrd="6" destOrd="0" presId="urn:microsoft.com/office/officeart/2005/8/layout/list1"/>
    <dgm:cxn modelId="{BF51F48D-4908-488F-8B00-53C70F354516}" type="presParOf" srcId="{581681C6-75AB-485D-8FA5-DD32577B503C}" destId="{145684A1-D64F-4179-AA62-B5F8A3A7E528}" srcOrd="7" destOrd="0" presId="urn:microsoft.com/office/officeart/2005/8/layout/list1"/>
    <dgm:cxn modelId="{9354EA63-B0ED-45EB-B20A-D0E4FA296D19}" type="presParOf" srcId="{581681C6-75AB-485D-8FA5-DD32577B503C}" destId="{88D61537-A460-495C-8D2E-738134695171}" srcOrd="8" destOrd="0" presId="urn:microsoft.com/office/officeart/2005/8/layout/list1"/>
    <dgm:cxn modelId="{946DDD15-3FB5-4AD9-BDEC-487CA617255D}" type="presParOf" srcId="{88D61537-A460-495C-8D2E-738134695171}" destId="{3E6FD41A-645D-4BE7-95D9-B3A82DD75150}" srcOrd="0" destOrd="0" presId="urn:microsoft.com/office/officeart/2005/8/layout/list1"/>
    <dgm:cxn modelId="{42DFB1B3-E0D1-451F-8DFE-7F4ACE08A1B0}" type="presParOf" srcId="{88D61537-A460-495C-8D2E-738134695171}" destId="{9F09959D-09F3-4F60-BE72-8D463A52C090}" srcOrd="1" destOrd="0" presId="urn:microsoft.com/office/officeart/2005/8/layout/list1"/>
    <dgm:cxn modelId="{1BF85176-8D27-4F7B-82F1-6F253C8A5161}" type="presParOf" srcId="{581681C6-75AB-485D-8FA5-DD32577B503C}" destId="{28A10EFA-4D38-41E0-8ABD-F846BD928606}" srcOrd="9" destOrd="0" presId="urn:microsoft.com/office/officeart/2005/8/layout/list1"/>
    <dgm:cxn modelId="{898C4566-BFFC-4BAF-B64C-35EBF94D4A08}" type="presParOf" srcId="{581681C6-75AB-485D-8FA5-DD32577B503C}" destId="{ED5A8C55-96D0-49C9-934D-97722C91CC6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742841-FB58-43BB-B509-A8BBE27DB80D}" type="doc">
      <dgm:prSet loTypeId="urn:microsoft.com/office/officeart/2005/8/layout/vList4#2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5665EE76-36CB-4989-A0CB-F043B6BF56EB}">
      <dgm:prSet custT="1"/>
      <dgm:spPr/>
      <dgm:t>
        <a:bodyPr/>
        <a:lstStyle/>
        <a:p>
          <a:pPr algn="ctr" rtl="0">
            <a:spcAft>
              <a:spcPts val="0"/>
            </a:spcAft>
          </a:pPr>
          <a:r>
            <a:rPr lang="ru-RU" sz="1200" b="1" i="1" dirty="0" smtClean="0"/>
            <a:t>Доходы от использования муниципального имущества</a:t>
          </a:r>
        </a:p>
        <a:p>
          <a:pPr algn="ctr" rtl="0">
            <a:spcAft>
              <a:spcPts val="0"/>
            </a:spcAft>
          </a:pPr>
          <a:r>
            <a:rPr lang="ru-RU" sz="1200" b="1" i="1" dirty="0" smtClean="0"/>
            <a:t> </a:t>
          </a:r>
          <a:r>
            <a:rPr lang="ru-RU" sz="1600" b="1" i="1" dirty="0" smtClean="0"/>
            <a:t>579,9 </a:t>
          </a:r>
          <a:r>
            <a:rPr lang="ru-RU" sz="1600" b="1" i="1" dirty="0" smtClean="0"/>
            <a:t>млн руб.</a:t>
          </a:r>
          <a:endParaRPr lang="ru-RU" sz="1600" b="1" i="1" dirty="0"/>
        </a:p>
      </dgm:t>
    </dgm:pt>
    <dgm:pt modelId="{997AB543-E23C-498A-BBA9-BD5839B31B37}" type="parTrans" cxnId="{CBB806A9-0B83-4697-9480-4A8BE5F4A0ED}">
      <dgm:prSet/>
      <dgm:spPr/>
      <dgm:t>
        <a:bodyPr/>
        <a:lstStyle/>
        <a:p>
          <a:endParaRPr lang="ru-RU"/>
        </a:p>
      </dgm:t>
    </dgm:pt>
    <dgm:pt modelId="{C624AEE6-86F4-4343-A160-586BB1F17C2F}" type="sibTrans" cxnId="{CBB806A9-0B83-4697-9480-4A8BE5F4A0ED}">
      <dgm:prSet/>
      <dgm:spPr/>
      <dgm:t>
        <a:bodyPr/>
        <a:lstStyle/>
        <a:p>
          <a:endParaRPr lang="ru-RU"/>
        </a:p>
      </dgm:t>
    </dgm:pt>
    <dgm:pt modelId="{7F6CB5ED-FB2E-49AC-99A4-D1F40019E897}">
      <dgm:prSet custT="1"/>
      <dgm:spPr/>
      <dgm:t>
        <a:bodyPr/>
        <a:lstStyle/>
        <a:p>
          <a:pPr algn="ctr" rtl="0">
            <a:spcAft>
              <a:spcPts val="0"/>
            </a:spcAft>
          </a:pPr>
          <a:r>
            <a:rPr lang="ru-RU" sz="1200" b="1" i="1" dirty="0" smtClean="0"/>
            <a:t>Доходы от оказания платных услуг и компенсации затрат </a:t>
          </a:r>
        </a:p>
        <a:p>
          <a:pPr algn="ctr" rtl="0">
            <a:spcAft>
              <a:spcPts val="0"/>
            </a:spcAft>
          </a:pPr>
          <a:r>
            <a:rPr lang="ru-RU" sz="1600" b="1" i="1" dirty="0" smtClean="0"/>
            <a:t> </a:t>
          </a:r>
          <a:r>
            <a:rPr lang="ru-RU" sz="1600" b="1" i="1" dirty="0" smtClean="0"/>
            <a:t>6,1 </a:t>
          </a:r>
          <a:r>
            <a:rPr lang="ru-RU" sz="1600" b="1" i="1" dirty="0" smtClean="0"/>
            <a:t>млн руб.</a:t>
          </a:r>
          <a:endParaRPr lang="ru-RU" sz="1600" b="1" i="1" dirty="0"/>
        </a:p>
      </dgm:t>
    </dgm:pt>
    <dgm:pt modelId="{50C8A9B4-D09A-4D30-92A3-BB5D889DFDA4}" type="parTrans" cxnId="{ABF6A376-1B27-4FBC-82D0-1F13BADBB4C0}">
      <dgm:prSet/>
      <dgm:spPr/>
      <dgm:t>
        <a:bodyPr/>
        <a:lstStyle/>
        <a:p>
          <a:endParaRPr lang="ru-RU"/>
        </a:p>
      </dgm:t>
    </dgm:pt>
    <dgm:pt modelId="{CEF2BB76-7433-4B28-B734-F0CC06C4983F}" type="sibTrans" cxnId="{ABF6A376-1B27-4FBC-82D0-1F13BADBB4C0}">
      <dgm:prSet/>
      <dgm:spPr/>
      <dgm:t>
        <a:bodyPr/>
        <a:lstStyle/>
        <a:p>
          <a:endParaRPr lang="ru-RU"/>
        </a:p>
      </dgm:t>
    </dgm:pt>
    <dgm:pt modelId="{04910507-4447-4B3A-8A2B-DCB200163530}">
      <dgm:prSet custT="1"/>
      <dgm:spPr/>
      <dgm:t>
        <a:bodyPr/>
        <a:lstStyle/>
        <a:p>
          <a:pPr algn="ctr" rtl="0">
            <a:spcAft>
              <a:spcPts val="0"/>
            </a:spcAft>
          </a:pPr>
          <a:r>
            <a:rPr lang="ru-RU" sz="1200" b="1" i="1" dirty="0" smtClean="0"/>
            <a:t>Доходы от продажи материальных активов</a:t>
          </a:r>
        </a:p>
        <a:p>
          <a:pPr algn="ctr" rtl="0">
            <a:spcAft>
              <a:spcPts val="0"/>
            </a:spcAft>
          </a:pPr>
          <a:r>
            <a:rPr lang="ru-RU" sz="1600" b="1" i="1" dirty="0" smtClean="0"/>
            <a:t>156,3 млн </a:t>
          </a:r>
          <a:r>
            <a:rPr lang="ru-RU" sz="1600" b="1" i="1" dirty="0" smtClean="0"/>
            <a:t>руб.</a:t>
          </a:r>
          <a:endParaRPr lang="ru-RU" sz="1600" b="1" i="1" dirty="0"/>
        </a:p>
      </dgm:t>
    </dgm:pt>
    <dgm:pt modelId="{8766A05A-D695-4210-87EE-020286EA8636}" type="parTrans" cxnId="{16A0D543-C09D-4D92-B2B5-DD3611DE7D71}">
      <dgm:prSet/>
      <dgm:spPr/>
      <dgm:t>
        <a:bodyPr/>
        <a:lstStyle/>
        <a:p>
          <a:endParaRPr lang="ru-RU"/>
        </a:p>
      </dgm:t>
    </dgm:pt>
    <dgm:pt modelId="{6E07AA55-1EAE-4BDA-AC39-ED8008644915}" type="sibTrans" cxnId="{16A0D543-C09D-4D92-B2B5-DD3611DE7D71}">
      <dgm:prSet/>
      <dgm:spPr/>
      <dgm:t>
        <a:bodyPr/>
        <a:lstStyle/>
        <a:p>
          <a:endParaRPr lang="ru-RU"/>
        </a:p>
      </dgm:t>
    </dgm:pt>
    <dgm:pt modelId="{D4152EA7-DE0C-4782-BAC7-7BE8D0823E71}">
      <dgm:prSet custT="1"/>
      <dgm:spPr/>
      <dgm:t>
        <a:bodyPr/>
        <a:lstStyle/>
        <a:p>
          <a:pPr algn="ctr" rtl="0">
            <a:spcAft>
              <a:spcPts val="0"/>
            </a:spcAft>
          </a:pPr>
          <a:r>
            <a:rPr lang="ru-RU" sz="1200" b="1" i="1" dirty="0" smtClean="0"/>
            <a:t>Штрафы </a:t>
          </a:r>
          <a:r>
            <a:rPr lang="ru-RU" sz="1600" b="1" i="1" dirty="0" smtClean="0"/>
            <a:t>36,4 млн </a:t>
          </a:r>
          <a:r>
            <a:rPr lang="ru-RU" sz="1600" b="1" i="1" dirty="0" smtClean="0"/>
            <a:t>руб</a:t>
          </a:r>
          <a:r>
            <a:rPr lang="ru-RU" sz="1600" b="1" i="0" dirty="0" smtClean="0"/>
            <a:t>. </a:t>
          </a:r>
          <a:endParaRPr lang="ru-RU" sz="1600" b="1" i="0" dirty="0"/>
        </a:p>
      </dgm:t>
    </dgm:pt>
    <dgm:pt modelId="{FE5CD5EF-15E9-4431-A445-4088EFACFCEA}" type="parTrans" cxnId="{F9D68CDB-14F6-4CA1-AB67-8FE5551443F3}">
      <dgm:prSet/>
      <dgm:spPr/>
      <dgm:t>
        <a:bodyPr/>
        <a:lstStyle/>
        <a:p>
          <a:endParaRPr lang="ru-RU"/>
        </a:p>
      </dgm:t>
    </dgm:pt>
    <dgm:pt modelId="{22F97C69-AD5B-4FBA-B88A-7C19066692EA}" type="sibTrans" cxnId="{F9D68CDB-14F6-4CA1-AB67-8FE5551443F3}">
      <dgm:prSet/>
      <dgm:spPr/>
      <dgm:t>
        <a:bodyPr/>
        <a:lstStyle/>
        <a:p>
          <a:endParaRPr lang="ru-RU"/>
        </a:p>
      </dgm:t>
    </dgm:pt>
    <dgm:pt modelId="{49C59708-C165-4D7C-BECF-6000E52DF280}">
      <dgm:prSet custT="1"/>
      <dgm:spPr/>
      <dgm:t>
        <a:bodyPr/>
        <a:lstStyle/>
        <a:p>
          <a:pPr algn="ctr" rtl="0">
            <a:spcAft>
              <a:spcPts val="0"/>
            </a:spcAft>
          </a:pPr>
          <a:r>
            <a:rPr lang="ru-RU" sz="1200" b="1" i="1" dirty="0" smtClean="0"/>
            <a:t>Плата за негативное воздействие на окружающую среду </a:t>
          </a:r>
        </a:p>
        <a:p>
          <a:pPr algn="ctr" rtl="0">
            <a:spcAft>
              <a:spcPts val="0"/>
            </a:spcAft>
          </a:pPr>
          <a:r>
            <a:rPr lang="ru-RU" sz="1600" b="1" i="1" dirty="0" smtClean="0"/>
            <a:t>26,9  </a:t>
          </a:r>
          <a:r>
            <a:rPr lang="ru-RU" sz="1600" b="1" i="1" dirty="0" smtClean="0"/>
            <a:t>млн руб.</a:t>
          </a:r>
          <a:endParaRPr lang="ru-RU" sz="1600" b="1" i="1" dirty="0"/>
        </a:p>
      </dgm:t>
    </dgm:pt>
    <dgm:pt modelId="{D82359D3-5686-4DF3-9DB5-81B73E1D11C1}" type="parTrans" cxnId="{7AF3E23B-F291-464C-8470-3A52E817ECB0}">
      <dgm:prSet/>
      <dgm:spPr/>
      <dgm:t>
        <a:bodyPr/>
        <a:lstStyle/>
        <a:p>
          <a:endParaRPr lang="ru-RU"/>
        </a:p>
      </dgm:t>
    </dgm:pt>
    <dgm:pt modelId="{DE13BC5C-18B6-46B4-B98B-609F7B4EF150}" type="sibTrans" cxnId="{7AF3E23B-F291-464C-8470-3A52E817ECB0}">
      <dgm:prSet/>
      <dgm:spPr/>
      <dgm:t>
        <a:bodyPr/>
        <a:lstStyle/>
        <a:p>
          <a:endParaRPr lang="ru-RU"/>
        </a:p>
      </dgm:t>
    </dgm:pt>
    <dgm:pt modelId="{A768E0C4-5EC3-4EA3-B586-9B3905827680}" type="pres">
      <dgm:prSet presAssocID="{36742841-FB58-43BB-B509-A8BBE27DB80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791B2B-F57F-404E-BAFE-BC543C942448}" type="pres">
      <dgm:prSet presAssocID="{5665EE76-36CB-4989-A0CB-F043B6BF56EB}" presName="comp" presStyleCnt="0"/>
      <dgm:spPr/>
      <dgm:t>
        <a:bodyPr/>
        <a:lstStyle/>
        <a:p>
          <a:endParaRPr lang="ru-RU"/>
        </a:p>
      </dgm:t>
    </dgm:pt>
    <dgm:pt modelId="{D82EFB29-456E-4AC2-866A-513E321E724A}" type="pres">
      <dgm:prSet presAssocID="{5665EE76-36CB-4989-A0CB-F043B6BF56EB}" presName="box" presStyleLbl="node1" presStyleIdx="0" presStyleCnt="5" custLinFactNeighborX="4181" custLinFactNeighborY="-2125"/>
      <dgm:spPr/>
      <dgm:t>
        <a:bodyPr/>
        <a:lstStyle/>
        <a:p>
          <a:endParaRPr lang="ru-RU"/>
        </a:p>
      </dgm:t>
    </dgm:pt>
    <dgm:pt modelId="{AA4D8A8F-0373-435B-BB26-A7EBB7689887}" type="pres">
      <dgm:prSet presAssocID="{5665EE76-36CB-4989-A0CB-F043B6BF56EB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929F52-5068-4806-9244-A12B63C79029}" type="pres">
      <dgm:prSet presAssocID="{5665EE76-36CB-4989-A0CB-F043B6BF56EB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D6BB3E-FF8E-43F8-84F0-4919C9C0A020}" type="pres">
      <dgm:prSet presAssocID="{C624AEE6-86F4-4343-A160-586BB1F17C2F}" presName="spacer" presStyleCnt="0"/>
      <dgm:spPr/>
      <dgm:t>
        <a:bodyPr/>
        <a:lstStyle/>
        <a:p>
          <a:endParaRPr lang="ru-RU"/>
        </a:p>
      </dgm:t>
    </dgm:pt>
    <dgm:pt modelId="{875CC365-CC0B-4BAC-8398-28C4E547BF70}" type="pres">
      <dgm:prSet presAssocID="{7F6CB5ED-FB2E-49AC-99A4-D1F40019E897}" presName="comp" presStyleCnt="0"/>
      <dgm:spPr/>
      <dgm:t>
        <a:bodyPr/>
        <a:lstStyle/>
        <a:p>
          <a:endParaRPr lang="ru-RU"/>
        </a:p>
      </dgm:t>
    </dgm:pt>
    <dgm:pt modelId="{5A168213-386E-4905-B45A-5BE8F0690757}" type="pres">
      <dgm:prSet presAssocID="{7F6CB5ED-FB2E-49AC-99A4-D1F40019E897}" presName="box" presStyleLbl="node1" presStyleIdx="1" presStyleCnt="5" custScaleY="152715"/>
      <dgm:spPr/>
      <dgm:t>
        <a:bodyPr/>
        <a:lstStyle/>
        <a:p>
          <a:endParaRPr lang="ru-RU"/>
        </a:p>
      </dgm:t>
    </dgm:pt>
    <dgm:pt modelId="{3BDAA875-8F71-46D3-AB3E-6E24E9B559CD}" type="pres">
      <dgm:prSet presAssocID="{7F6CB5ED-FB2E-49AC-99A4-D1F40019E897}" presName="img" presStyleLbl="fgImgPlace1" presStyleIdx="1" presStyleCnt="5" custScaleX="9358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B15ADEF-8165-4A5C-8A08-2D6637E009CA}" type="pres">
      <dgm:prSet presAssocID="{7F6CB5ED-FB2E-49AC-99A4-D1F40019E897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463ED4-6C94-44BE-BA4A-5CDE8FB90345}" type="pres">
      <dgm:prSet presAssocID="{CEF2BB76-7433-4B28-B734-F0CC06C4983F}" presName="spacer" presStyleCnt="0"/>
      <dgm:spPr/>
      <dgm:t>
        <a:bodyPr/>
        <a:lstStyle/>
        <a:p>
          <a:endParaRPr lang="ru-RU"/>
        </a:p>
      </dgm:t>
    </dgm:pt>
    <dgm:pt modelId="{E20AD148-7DF5-4F94-90D7-2A32ECF4A230}" type="pres">
      <dgm:prSet presAssocID="{04910507-4447-4B3A-8A2B-DCB200163530}" presName="comp" presStyleCnt="0"/>
      <dgm:spPr/>
      <dgm:t>
        <a:bodyPr/>
        <a:lstStyle/>
        <a:p>
          <a:endParaRPr lang="ru-RU"/>
        </a:p>
      </dgm:t>
    </dgm:pt>
    <dgm:pt modelId="{417666BB-449A-406A-BB08-8812BBDFD0A7}" type="pres">
      <dgm:prSet presAssocID="{04910507-4447-4B3A-8A2B-DCB200163530}" presName="box" presStyleLbl="node1" presStyleIdx="2" presStyleCnt="5" custScaleY="103463" custLinFactNeighborX="0" custLinFactNeighborY="1343"/>
      <dgm:spPr/>
      <dgm:t>
        <a:bodyPr/>
        <a:lstStyle/>
        <a:p>
          <a:endParaRPr lang="ru-RU"/>
        </a:p>
      </dgm:t>
    </dgm:pt>
    <dgm:pt modelId="{D81B45A0-D787-40AC-8C00-EA68E5169BAF}" type="pres">
      <dgm:prSet presAssocID="{04910507-4447-4B3A-8A2B-DCB200163530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826A6B4-E3A7-4419-9AEE-7DA8F91FB179}" type="pres">
      <dgm:prSet presAssocID="{04910507-4447-4B3A-8A2B-DCB200163530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FC63CC-3CC9-4C38-9CF8-92F37CA1572E}" type="pres">
      <dgm:prSet presAssocID="{6E07AA55-1EAE-4BDA-AC39-ED8008644915}" presName="spacer" presStyleCnt="0"/>
      <dgm:spPr/>
      <dgm:t>
        <a:bodyPr/>
        <a:lstStyle/>
        <a:p>
          <a:endParaRPr lang="ru-RU"/>
        </a:p>
      </dgm:t>
    </dgm:pt>
    <dgm:pt modelId="{7B07CC3F-7240-48FA-BD22-402165C8D55A}" type="pres">
      <dgm:prSet presAssocID="{D4152EA7-DE0C-4782-BAC7-7BE8D0823E71}" presName="comp" presStyleCnt="0"/>
      <dgm:spPr/>
      <dgm:t>
        <a:bodyPr/>
        <a:lstStyle/>
        <a:p>
          <a:endParaRPr lang="ru-RU"/>
        </a:p>
      </dgm:t>
    </dgm:pt>
    <dgm:pt modelId="{DA3F5FDB-121C-4DF9-8920-4ACF402FB279}" type="pres">
      <dgm:prSet presAssocID="{D4152EA7-DE0C-4782-BAC7-7BE8D0823E71}" presName="box" presStyleLbl="node1" presStyleIdx="3" presStyleCnt="5" custScaleY="110819" custLinFactNeighborX="294" custLinFactNeighborY="4696"/>
      <dgm:spPr/>
      <dgm:t>
        <a:bodyPr/>
        <a:lstStyle/>
        <a:p>
          <a:endParaRPr lang="ru-RU"/>
        </a:p>
      </dgm:t>
    </dgm:pt>
    <dgm:pt modelId="{7CA18458-C6DF-4C0E-A03A-476CD9DBA450}" type="pres">
      <dgm:prSet presAssocID="{D4152EA7-DE0C-4782-BAC7-7BE8D0823E71}" presName="img" presStyleLbl="fgImgPlace1" presStyleIdx="3" presStyleCnt="5" custScaleY="9033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7DF77FD-A4E6-4FE7-8463-8D8A63D94639}" type="pres">
      <dgm:prSet presAssocID="{D4152EA7-DE0C-4782-BAC7-7BE8D0823E71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DE6671-035D-4DD7-A484-41CD5B146E98}" type="pres">
      <dgm:prSet presAssocID="{22F97C69-AD5B-4FBA-B88A-7C19066692EA}" presName="spacer" presStyleCnt="0"/>
      <dgm:spPr/>
      <dgm:t>
        <a:bodyPr/>
        <a:lstStyle/>
        <a:p>
          <a:endParaRPr lang="ru-RU"/>
        </a:p>
      </dgm:t>
    </dgm:pt>
    <dgm:pt modelId="{A8D91796-24A2-4BCE-9E10-50B251FAFBDC}" type="pres">
      <dgm:prSet presAssocID="{49C59708-C165-4D7C-BECF-6000E52DF280}" presName="comp" presStyleCnt="0"/>
      <dgm:spPr/>
      <dgm:t>
        <a:bodyPr/>
        <a:lstStyle/>
        <a:p>
          <a:endParaRPr lang="ru-RU"/>
        </a:p>
      </dgm:t>
    </dgm:pt>
    <dgm:pt modelId="{25A30368-4A42-4678-96E7-ADB4AA561531}" type="pres">
      <dgm:prSet presAssocID="{49C59708-C165-4D7C-BECF-6000E52DF280}" presName="box" presStyleLbl="node1" presStyleIdx="4" presStyleCnt="5" custScaleY="138326"/>
      <dgm:spPr/>
      <dgm:t>
        <a:bodyPr/>
        <a:lstStyle/>
        <a:p>
          <a:endParaRPr lang="ru-RU"/>
        </a:p>
      </dgm:t>
    </dgm:pt>
    <dgm:pt modelId="{CA5FAB9B-D2C1-4100-88EC-FBD99C750653}" type="pres">
      <dgm:prSet presAssocID="{49C59708-C165-4D7C-BECF-6000E52DF280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7015E41-6D77-4DF4-946E-D07EDB833FBF}" type="pres">
      <dgm:prSet presAssocID="{49C59708-C165-4D7C-BECF-6000E52DF280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AA98AF-0C8A-4B96-9DB3-4AFA4588007D}" type="presOf" srcId="{36742841-FB58-43BB-B509-A8BBE27DB80D}" destId="{A768E0C4-5EC3-4EA3-B586-9B3905827680}" srcOrd="0" destOrd="0" presId="urn:microsoft.com/office/officeart/2005/8/layout/vList4#2"/>
    <dgm:cxn modelId="{F9D68CDB-14F6-4CA1-AB67-8FE5551443F3}" srcId="{36742841-FB58-43BB-B509-A8BBE27DB80D}" destId="{D4152EA7-DE0C-4782-BAC7-7BE8D0823E71}" srcOrd="3" destOrd="0" parTransId="{FE5CD5EF-15E9-4431-A445-4088EFACFCEA}" sibTransId="{22F97C69-AD5B-4FBA-B88A-7C19066692EA}"/>
    <dgm:cxn modelId="{54294937-A157-41D4-81ED-78C785A54F84}" type="presOf" srcId="{5665EE76-36CB-4989-A0CB-F043B6BF56EB}" destId="{04929F52-5068-4806-9244-A12B63C79029}" srcOrd="1" destOrd="0" presId="urn:microsoft.com/office/officeart/2005/8/layout/vList4#2"/>
    <dgm:cxn modelId="{DF2879E6-EB8D-4EBE-A238-29D49782629B}" type="presOf" srcId="{7F6CB5ED-FB2E-49AC-99A4-D1F40019E897}" destId="{EB15ADEF-8165-4A5C-8A08-2D6637E009CA}" srcOrd="1" destOrd="0" presId="urn:microsoft.com/office/officeart/2005/8/layout/vList4#2"/>
    <dgm:cxn modelId="{DCBE562A-CCA4-4787-8A6B-39066D111354}" type="presOf" srcId="{49C59708-C165-4D7C-BECF-6000E52DF280}" destId="{C7015E41-6D77-4DF4-946E-D07EDB833FBF}" srcOrd="1" destOrd="0" presId="urn:microsoft.com/office/officeart/2005/8/layout/vList4#2"/>
    <dgm:cxn modelId="{ABF6A376-1B27-4FBC-82D0-1F13BADBB4C0}" srcId="{36742841-FB58-43BB-B509-A8BBE27DB80D}" destId="{7F6CB5ED-FB2E-49AC-99A4-D1F40019E897}" srcOrd="1" destOrd="0" parTransId="{50C8A9B4-D09A-4D30-92A3-BB5D889DFDA4}" sibTransId="{CEF2BB76-7433-4B28-B734-F0CC06C4983F}"/>
    <dgm:cxn modelId="{FC92978E-9ABE-4FD9-9CAD-F9ACAB79688E}" type="presOf" srcId="{04910507-4447-4B3A-8A2B-DCB200163530}" destId="{417666BB-449A-406A-BB08-8812BBDFD0A7}" srcOrd="0" destOrd="0" presId="urn:microsoft.com/office/officeart/2005/8/layout/vList4#2"/>
    <dgm:cxn modelId="{313E391F-838C-4FFB-9B95-699E1FDF84A2}" type="presOf" srcId="{5665EE76-36CB-4989-A0CB-F043B6BF56EB}" destId="{D82EFB29-456E-4AC2-866A-513E321E724A}" srcOrd="0" destOrd="0" presId="urn:microsoft.com/office/officeart/2005/8/layout/vList4#2"/>
    <dgm:cxn modelId="{CBB806A9-0B83-4697-9480-4A8BE5F4A0ED}" srcId="{36742841-FB58-43BB-B509-A8BBE27DB80D}" destId="{5665EE76-36CB-4989-A0CB-F043B6BF56EB}" srcOrd="0" destOrd="0" parTransId="{997AB543-E23C-498A-BBA9-BD5839B31B37}" sibTransId="{C624AEE6-86F4-4343-A160-586BB1F17C2F}"/>
    <dgm:cxn modelId="{7BECA4CB-98F0-46B1-B408-CE9E58F411C9}" type="presOf" srcId="{D4152EA7-DE0C-4782-BAC7-7BE8D0823E71}" destId="{DA3F5FDB-121C-4DF9-8920-4ACF402FB279}" srcOrd="0" destOrd="0" presId="urn:microsoft.com/office/officeart/2005/8/layout/vList4#2"/>
    <dgm:cxn modelId="{7AF3E23B-F291-464C-8470-3A52E817ECB0}" srcId="{36742841-FB58-43BB-B509-A8BBE27DB80D}" destId="{49C59708-C165-4D7C-BECF-6000E52DF280}" srcOrd="4" destOrd="0" parTransId="{D82359D3-5686-4DF3-9DB5-81B73E1D11C1}" sibTransId="{DE13BC5C-18B6-46B4-B98B-609F7B4EF150}"/>
    <dgm:cxn modelId="{16A0D543-C09D-4D92-B2B5-DD3611DE7D71}" srcId="{36742841-FB58-43BB-B509-A8BBE27DB80D}" destId="{04910507-4447-4B3A-8A2B-DCB200163530}" srcOrd="2" destOrd="0" parTransId="{8766A05A-D695-4210-87EE-020286EA8636}" sibTransId="{6E07AA55-1EAE-4BDA-AC39-ED8008644915}"/>
    <dgm:cxn modelId="{BE21F4F3-3FE3-47EC-BD5E-7150B96138CD}" type="presOf" srcId="{7F6CB5ED-FB2E-49AC-99A4-D1F40019E897}" destId="{5A168213-386E-4905-B45A-5BE8F0690757}" srcOrd="0" destOrd="0" presId="urn:microsoft.com/office/officeart/2005/8/layout/vList4#2"/>
    <dgm:cxn modelId="{0670EB85-08E4-4153-96E7-3D36C2F58ACD}" type="presOf" srcId="{D4152EA7-DE0C-4782-BAC7-7BE8D0823E71}" destId="{17DF77FD-A4E6-4FE7-8463-8D8A63D94639}" srcOrd="1" destOrd="0" presId="urn:microsoft.com/office/officeart/2005/8/layout/vList4#2"/>
    <dgm:cxn modelId="{599541B1-BF02-461C-AF4E-9B7A77B4417F}" type="presOf" srcId="{49C59708-C165-4D7C-BECF-6000E52DF280}" destId="{25A30368-4A42-4678-96E7-ADB4AA561531}" srcOrd="0" destOrd="0" presId="urn:microsoft.com/office/officeart/2005/8/layout/vList4#2"/>
    <dgm:cxn modelId="{340C3582-4B15-4959-B8A1-586790210CD7}" type="presOf" srcId="{04910507-4447-4B3A-8A2B-DCB200163530}" destId="{7826A6B4-E3A7-4419-9AEE-7DA8F91FB179}" srcOrd="1" destOrd="0" presId="urn:microsoft.com/office/officeart/2005/8/layout/vList4#2"/>
    <dgm:cxn modelId="{96A587BE-9EAF-435A-9EF2-C8AA2FB637A7}" type="presParOf" srcId="{A768E0C4-5EC3-4EA3-B586-9B3905827680}" destId="{6F791B2B-F57F-404E-BAFE-BC543C942448}" srcOrd="0" destOrd="0" presId="urn:microsoft.com/office/officeart/2005/8/layout/vList4#2"/>
    <dgm:cxn modelId="{48478936-4888-4C33-AEF6-E7E438C08266}" type="presParOf" srcId="{6F791B2B-F57F-404E-BAFE-BC543C942448}" destId="{D82EFB29-456E-4AC2-866A-513E321E724A}" srcOrd="0" destOrd="0" presId="urn:microsoft.com/office/officeart/2005/8/layout/vList4#2"/>
    <dgm:cxn modelId="{E6093E1D-890C-4505-B600-FF9ED5B3B04E}" type="presParOf" srcId="{6F791B2B-F57F-404E-BAFE-BC543C942448}" destId="{AA4D8A8F-0373-435B-BB26-A7EBB7689887}" srcOrd="1" destOrd="0" presId="urn:microsoft.com/office/officeart/2005/8/layout/vList4#2"/>
    <dgm:cxn modelId="{16B832E1-C6E8-4D24-A214-B1F23F7CD194}" type="presParOf" srcId="{6F791B2B-F57F-404E-BAFE-BC543C942448}" destId="{04929F52-5068-4806-9244-A12B63C79029}" srcOrd="2" destOrd="0" presId="urn:microsoft.com/office/officeart/2005/8/layout/vList4#2"/>
    <dgm:cxn modelId="{E4CCDA6F-E6F5-4423-9532-E1C049A4882B}" type="presParOf" srcId="{A768E0C4-5EC3-4EA3-B586-9B3905827680}" destId="{79D6BB3E-FF8E-43F8-84F0-4919C9C0A020}" srcOrd="1" destOrd="0" presId="urn:microsoft.com/office/officeart/2005/8/layout/vList4#2"/>
    <dgm:cxn modelId="{8627E569-4C02-4747-9982-FF75A5F53B46}" type="presParOf" srcId="{A768E0C4-5EC3-4EA3-B586-9B3905827680}" destId="{875CC365-CC0B-4BAC-8398-28C4E547BF70}" srcOrd="2" destOrd="0" presId="urn:microsoft.com/office/officeart/2005/8/layout/vList4#2"/>
    <dgm:cxn modelId="{91DD878C-2C9E-4FFA-B5AF-DC95CA22923F}" type="presParOf" srcId="{875CC365-CC0B-4BAC-8398-28C4E547BF70}" destId="{5A168213-386E-4905-B45A-5BE8F0690757}" srcOrd="0" destOrd="0" presId="urn:microsoft.com/office/officeart/2005/8/layout/vList4#2"/>
    <dgm:cxn modelId="{6CDA5BAF-C1CD-416F-82B0-3DFF37B559C9}" type="presParOf" srcId="{875CC365-CC0B-4BAC-8398-28C4E547BF70}" destId="{3BDAA875-8F71-46D3-AB3E-6E24E9B559CD}" srcOrd="1" destOrd="0" presId="urn:microsoft.com/office/officeart/2005/8/layout/vList4#2"/>
    <dgm:cxn modelId="{2BB7E23B-65CD-421E-93C8-7060EF99536F}" type="presParOf" srcId="{875CC365-CC0B-4BAC-8398-28C4E547BF70}" destId="{EB15ADEF-8165-4A5C-8A08-2D6637E009CA}" srcOrd="2" destOrd="0" presId="urn:microsoft.com/office/officeart/2005/8/layout/vList4#2"/>
    <dgm:cxn modelId="{F633850C-0AA0-4F28-B7A3-947AA23AC3FB}" type="presParOf" srcId="{A768E0C4-5EC3-4EA3-B586-9B3905827680}" destId="{33463ED4-6C94-44BE-BA4A-5CDE8FB90345}" srcOrd="3" destOrd="0" presId="urn:microsoft.com/office/officeart/2005/8/layout/vList4#2"/>
    <dgm:cxn modelId="{8A56B138-E047-426F-9B6B-FC101FF09F58}" type="presParOf" srcId="{A768E0C4-5EC3-4EA3-B586-9B3905827680}" destId="{E20AD148-7DF5-4F94-90D7-2A32ECF4A230}" srcOrd="4" destOrd="0" presId="urn:microsoft.com/office/officeart/2005/8/layout/vList4#2"/>
    <dgm:cxn modelId="{6CE079F2-1EB0-43FB-9572-FD5366D8AB42}" type="presParOf" srcId="{E20AD148-7DF5-4F94-90D7-2A32ECF4A230}" destId="{417666BB-449A-406A-BB08-8812BBDFD0A7}" srcOrd="0" destOrd="0" presId="urn:microsoft.com/office/officeart/2005/8/layout/vList4#2"/>
    <dgm:cxn modelId="{422A6706-8CDE-43F9-B325-298637B3FA45}" type="presParOf" srcId="{E20AD148-7DF5-4F94-90D7-2A32ECF4A230}" destId="{D81B45A0-D787-40AC-8C00-EA68E5169BAF}" srcOrd="1" destOrd="0" presId="urn:microsoft.com/office/officeart/2005/8/layout/vList4#2"/>
    <dgm:cxn modelId="{2192C67B-69F7-4AA2-B099-6302BC57D7D2}" type="presParOf" srcId="{E20AD148-7DF5-4F94-90D7-2A32ECF4A230}" destId="{7826A6B4-E3A7-4419-9AEE-7DA8F91FB179}" srcOrd="2" destOrd="0" presId="urn:microsoft.com/office/officeart/2005/8/layout/vList4#2"/>
    <dgm:cxn modelId="{F9558AD4-EA08-4C72-A7FC-0315DA879FA0}" type="presParOf" srcId="{A768E0C4-5EC3-4EA3-B586-9B3905827680}" destId="{F6FC63CC-3CC9-4C38-9CF8-92F37CA1572E}" srcOrd="5" destOrd="0" presId="urn:microsoft.com/office/officeart/2005/8/layout/vList4#2"/>
    <dgm:cxn modelId="{773571C1-BCBD-4690-908C-E39A020463B9}" type="presParOf" srcId="{A768E0C4-5EC3-4EA3-B586-9B3905827680}" destId="{7B07CC3F-7240-48FA-BD22-402165C8D55A}" srcOrd="6" destOrd="0" presId="urn:microsoft.com/office/officeart/2005/8/layout/vList4#2"/>
    <dgm:cxn modelId="{1347FFBB-A56D-4519-9119-0639247F3AC8}" type="presParOf" srcId="{7B07CC3F-7240-48FA-BD22-402165C8D55A}" destId="{DA3F5FDB-121C-4DF9-8920-4ACF402FB279}" srcOrd="0" destOrd="0" presId="urn:microsoft.com/office/officeart/2005/8/layout/vList4#2"/>
    <dgm:cxn modelId="{E6979F74-E92E-4FEA-9637-04C80E8E49A6}" type="presParOf" srcId="{7B07CC3F-7240-48FA-BD22-402165C8D55A}" destId="{7CA18458-C6DF-4C0E-A03A-476CD9DBA450}" srcOrd="1" destOrd="0" presId="urn:microsoft.com/office/officeart/2005/8/layout/vList4#2"/>
    <dgm:cxn modelId="{C52C71D2-C162-40CB-9286-5CB9BD17CFA7}" type="presParOf" srcId="{7B07CC3F-7240-48FA-BD22-402165C8D55A}" destId="{17DF77FD-A4E6-4FE7-8463-8D8A63D94639}" srcOrd="2" destOrd="0" presId="urn:microsoft.com/office/officeart/2005/8/layout/vList4#2"/>
    <dgm:cxn modelId="{A342F5D0-5022-43DA-8A15-E1E2E49DA21D}" type="presParOf" srcId="{A768E0C4-5EC3-4EA3-B586-9B3905827680}" destId="{BEDE6671-035D-4DD7-A484-41CD5B146E98}" srcOrd="7" destOrd="0" presId="urn:microsoft.com/office/officeart/2005/8/layout/vList4#2"/>
    <dgm:cxn modelId="{548B7BB4-9CCB-4453-AE91-D5D0B5C78082}" type="presParOf" srcId="{A768E0C4-5EC3-4EA3-B586-9B3905827680}" destId="{A8D91796-24A2-4BCE-9E10-50B251FAFBDC}" srcOrd="8" destOrd="0" presId="urn:microsoft.com/office/officeart/2005/8/layout/vList4#2"/>
    <dgm:cxn modelId="{D46B902F-461A-4806-A104-A471081EF328}" type="presParOf" srcId="{A8D91796-24A2-4BCE-9E10-50B251FAFBDC}" destId="{25A30368-4A42-4678-96E7-ADB4AA561531}" srcOrd="0" destOrd="0" presId="urn:microsoft.com/office/officeart/2005/8/layout/vList4#2"/>
    <dgm:cxn modelId="{2FE56838-2DAB-4C01-A6AA-A488312F3EB1}" type="presParOf" srcId="{A8D91796-24A2-4BCE-9E10-50B251FAFBDC}" destId="{CA5FAB9B-D2C1-4100-88EC-FBD99C750653}" srcOrd="1" destOrd="0" presId="urn:microsoft.com/office/officeart/2005/8/layout/vList4#2"/>
    <dgm:cxn modelId="{FC13432E-5ABB-4D82-9277-976E507CC160}" type="presParOf" srcId="{A8D91796-24A2-4BCE-9E10-50B251FAFBDC}" destId="{C7015E41-6D77-4DF4-946E-D07EDB833FBF}" srcOrd="2" destOrd="0" presId="urn:microsoft.com/office/officeart/2005/8/layout/vList4#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742841-FB58-43BB-B509-A8BBE27DB8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65EE76-36CB-4989-A0CB-F043B6BF56EB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pPr algn="l" rtl="0"/>
          <a:r>
            <a:rPr lang="ru-RU" sz="1600" b="1" i="1" dirty="0" smtClean="0">
              <a:solidFill>
                <a:schemeClr val="tx2">
                  <a:lumMod val="75000"/>
                </a:schemeClr>
              </a:solidFill>
            </a:rPr>
            <a:t>Поступления в местный бюджет из республиканского бюджета межбюджетных трансфертов в виде субсидий, субвенций и иных межбюджетных трансфертов, а так же поступления от физических и юридических лиц (кроме налоговых и неналоговых доходов)</a:t>
          </a:r>
          <a:endParaRPr lang="ru-RU" sz="1600" b="1" i="1" dirty="0">
            <a:solidFill>
              <a:schemeClr val="tx2">
                <a:lumMod val="75000"/>
              </a:schemeClr>
            </a:solidFill>
          </a:endParaRPr>
        </a:p>
      </dgm:t>
    </dgm:pt>
    <dgm:pt modelId="{997AB543-E23C-498A-BBA9-BD5839B31B37}" type="parTrans" cxnId="{CBB806A9-0B83-4697-9480-4A8BE5F4A0ED}">
      <dgm:prSet/>
      <dgm:spPr/>
      <dgm:t>
        <a:bodyPr/>
        <a:lstStyle/>
        <a:p>
          <a:endParaRPr lang="ru-RU"/>
        </a:p>
      </dgm:t>
    </dgm:pt>
    <dgm:pt modelId="{C624AEE6-86F4-4343-A160-586BB1F17C2F}" type="sibTrans" cxnId="{CBB806A9-0B83-4697-9480-4A8BE5F4A0ED}">
      <dgm:prSet/>
      <dgm:spPr/>
      <dgm:t>
        <a:bodyPr/>
        <a:lstStyle/>
        <a:p>
          <a:endParaRPr lang="ru-RU"/>
        </a:p>
      </dgm:t>
    </dgm:pt>
    <dgm:pt modelId="{D767865F-DF28-4951-B54C-267CF5612FD9}" type="pres">
      <dgm:prSet presAssocID="{36742841-FB58-43BB-B509-A8BBE27DB8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F00CD8-E6CD-45F1-ACF1-C7D9006944BF}" type="pres">
      <dgm:prSet presAssocID="{5665EE76-36CB-4989-A0CB-F043B6BF56EB}" presName="parentText" presStyleLbl="node1" presStyleIdx="0" presStyleCnt="1" custScaleY="105180" custLinFactNeighborX="-20049" custLinFactNeighborY="-260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B806A9-0B83-4697-9480-4A8BE5F4A0ED}" srcId="{36742841-FB58-43BB-B509-A8BBE27DB80D}" destId="{5665EE76-36CB-4989-A0CB-F043B6BF56EB}" srcOrd="0" destOrd="0" parTransId="{997AB543-E23C-498A-BBA9-BD5839B31B37}" sibTransId="{C624AEE6-86F4-4343-A160-586BB1F17C2F}"/>
    <dgm:cxn modelId="{0BED6D86-9CBE-43F1-B5CB-32C0C98869E3}" type="presOf" srcId="{5665EE76-36CB-4989-A0CB-F043B6BF56EB}" destId="{CFF00CD8-E6CD-45F1-ACF1-C7D9006944BF}" srcOrd="0" destOrd="0" presId="urn:microsoft.com/office/officeart/2005/8/layout/vList2"/>
    <dgm:cxn modelId="{1CB6CD0C-6DBF-4B6B-9633-1C5005032C54}" type="presOf" srcId="{36742841-FB58-43BB-B509-A8BBE27DB80D}" destId="{D767865F-DF28-4951-B54C-267CF5612FD9}" srcOrd="0" destOrd="0" presId="urn:microsoft.com/office/officeart/2005/8/layout/vList2"/>
    <dgm:cxn modelId="{3E42908C-97B9-4F47-9E1A-A52EA4EBA746}" type="presParOf" srcId="{D767865F-DF28-4951-B54C-267CF5612FD9}" destId="{CFF00CD8-E6CD-45F1-ACF1-C7D9006944B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742841-FB58-43BB-B509-A8BBE27DB80D}" type="doc">
      <dgm:prSet loTypeId="urn:microsoft.com/office/officeart/2005/8/layout/vList4#1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5665EE76-36CB-4989-A0CB-F043B6BF56EB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 rtl="0">
            <a:spcAft>
              <a:spcPct val="35000"/>
            </a:spcAft>
          </a:pPr>
          <a:r>
            <a:rPr lang="ru-RU" sz="1400" b="1" i="1" dirty="0" smtClean="0"/>
            <a:t>   </a:t>
          </a:r>
        </a:p>
        <a:p>
          <a:pPr algn="ctr" rtl="0">
            <a:spcAft>
              <a:spcPts val="0"/>
            </a:spcAft>
          </a:pPr>
          <a:r>
            <a:rPr lang="ru-RU" sz="1200" b="1" i="1" dirty="0" smtClean="0"/>
            <a:t> Налог на доходы физических лиц </a:t>
          </a:r>
        </a:p>
        <a:p>
          <a:pPr algn="ctr" rtl="0">
            <a:spcAft>
              <a:spcPts val="0"/>
            </a:spcAft>
          </a:pPr>
          <a:r>
            <a:rPr lang="ru-RU" sz="1600" b="1" i="1" dirty="0" smtClean="0"/>
            <a:t>6 867,6 млн </a:t>
          </a:r>
          <a:r>
            <a:rPr lang="ru-RU" sz="1600" b="1" i="1" dirty="0" smtClean="0"/>
            <a:t>руб.</a:t>
          </a:r>
        </a:p>
        <a:p>
          <a:pPr algn="l" rtl="0">
            <a:spcAft>
              <a:spcPct val="35000"/>
            </a:spcAft>
          </a:pPr>
          <a:endParaRPr lang="ru-RU" sz="1000" dirty="0"/>
        </a:p>
      </dgm:t>
    </dgm:pt>
    <dgm:pt modelId="{997AB543-E23C-498A-BBA9-BD5839B31B37}" type="parTrans" cxnId="{CBB806A9-0B83-4697-9480-4A8BE5F4A0ED}">
      <dgm:prSet/>
      <dgm:spPr/>
      <dgm:t>
        <a:bodyPr/>
        <a:lstStyle/>
        <a:p>
          <a:endParaRPr lang="ru-RU"/>
        </a:p>
      </dgm:t>
    </dgm:pt>
    <dgm:pt modelId="{C624AEE6-86F4-4343-A160-586BB1F17C2F}" type="sibTrans" cxnId="{CBB806A9-0B83-4697-9480-4A8BE5F4A0ED}">
      <dgm:prSet/>
      <dgm:spPr/>
      <dgm:t>
        <a:bodyPr/>
        <a:lstStyle/>
        <a:p>
          <a:endParaRPr lang="ru-RU"/>
        </a:p>
      </dgm:t>
    </dgm:pt>
    <dgm:pt modelId="{7F6CB5ED-FB2E-49AC-99A4-D1F40019E897}">
      <dgm:prSet custT="1"/>
      <dgm:spPr/>
      <dgm:t>
        <a:bodyPr/>
        <a:lstStyle/>
        <a:p>
          <a:pPr algn="ctr" rtl="0">
            <a:spcAft>
              <a:spcPts val="0"/>
            </a:spcAft>
          </a:pPr>
          <a:r>
            <a:rPr lang="ru-RU" sz="1200" b="1" i="1" dirty="0" smtClean="0"/>
            <a:t>Налог, взимаемый в связи с применением упрощенной</a:t>
          </a:r>
        </a:p>
        <a:p>
          <a:pPr algn="ctr" rtl="0">
            <a:spcAft>
              <a:spcPts val="0"/>
            </a:spcAft>
          </a:pPr>
          <a:r>
            <a:rPr lang="ru-RU" sz="1200" b="1" i="1" dirty="0" smtClean="0"/>
            <a:t> системы налогообложения                                         </a:t>
          </a:r>
          <a:r>
            <a:rPr lang="ru-RU" sz="1600" b="1" i="1" dirty="0" smtClean="0"/>
            <a:t>1 279,0 млн </a:t>
          </a:r>
          <a:r>
            <a:rPr lang="ru-RU" sz="1600" b="1" i="1" dirty="0" smtClean="0"/>
            <a:t>руб.</a:t>
          </a:r>
          <a:endParaRPr lang="ru-RU" sz="1600" b="1" i="1" dirty="0"/>
        </a:p>
      </dgm:t>
    </dgm:pt>
    <dgm:pt modelId="{50C8A9B4-D09A-4D30-92A3-BB5D889DFDA4}" type="parTrans" cxnId="{ABF6A376-1B27-4FBC-82D0-1F13BADBB4C0}">
      <dgm:prSet/>
      <dgm:spPr/>
      <dgm:t>
        <a:bodyPr/>
        <a:lstStyle/>
        <a:p>
          <a:endParaRPr lang="ru-RU"/>
        </a:p>
      </dgm:t>
    </dgm:pt>
    <dgm:pt modelId="{CEF2BB76-7433-4B28-B734-F0CC06C4983F}" type="sibTrans" cxnId="{ABF6A376-1B27-4FBC-82D0-1F13BADBB4C0}">
      <dgm:prSet/>
      <dgm:spPr/>
      <dgm:t>
        <a:bodyPr/>
        <a:lstStyle/>
        <a:p>
          <a:endParaRPr lang="ru-RU"/>
        </a:p>
      </dgm:t>
    </dgm:pt>
    <dgm:pt modelId="{04910507-4447-4B3A-8A2B-DCB200163530}">
      <dgm:prSet custT="1"/>
      <dgm:spPr/>
      <dgm:t>
        <a:bodyPr/>
        <a:lstStyle/>
        <a:p>
          <a:pPr algn="ctr" rtl="0">
            <a:spcAft>
              <a:spcPts val="0"/>
            </a:spcAft>
          </a:pPr>
          <a:r>
            <a:rPr lang="ru-RU" sz="1200" b="1" i="1" dirty="0" smtClean="0"/>
            <a:t>Налог, взимаемый в связи с применением патентной системы налогообложения  </a:t>
          </a:r>
          <a:r>
            <a:rPr lang="ru-RU" sz="1600" b="1" i="1" dirty="0" smtClean="0"/>
            <a:t>200,0 </a:t>
          </a:r>
          <a:r>
            <a:rPr lang="ru-RU" sz="1600" b="1" i="1" dirty="0" smtClean="0"/>
            <a:t>млн руб.</a:t>
          </a:r>
          <a:endParaRPr lang="ru-RU" sz="1600" b="1" i="1" dirty="0"/>
        </a:p>
      </dgm:t>
    </dgm:pt>
    <dgm:pt modelId="{8766A05A-D695-4210-87EE-020286EA8636}" type="parTrans" cxnId="{16A0D543-C09D-4D92-B2B5-DD3611DE7D71}">
      <dgm:prSet/>
      <dgm:spPr/>
      <dgm:t>
        <a:bodyPr/>
        <a:lstStyle/>
        <a:p>
          <a:endParaRPr lang="ru-RU"/>
        </a:p>
      </dgm:t>
    </dgm:pt>
    <dgm:pt modelId="{6E07AA55-1EAE-4BDA-AC39-ED8008644915}" type="sibTrans" cxnId="{16A0D543-C09D-4D92-B2B5-DD3611DE7D71}">
      <dgm:prSet/>
      <dgm:spPr/>
      <dgm:t>
        <a:bodyPr/>
        <a:lstStyle/>
        <a:p>
          <a:endParaRPr lang="ru-RU"/>
        </a:p>
      </dgm:t>
    </dgm:pt>
    <dgm:pt modelId="{49C59708-C165-4D7C-BECF-6000E52DF280}">
      <dgm:prSet custT="1"/>
      <dgm:spPr/>
      <dgm:t>
        <a:bodyPr/>
        <a:lstStyle/>
        <a:p>
          <a:pPr algn="ctr" rtl="0">
            <a:spcAft>
              <a:spcPts val="0"/>
            </a:spcAft>
          </a:pPr>
          <a:r>
            <a:rPr lang="ru-RU" sz="1200" b="1" i="1" dirty="0" smtClean="0"/>
            <a:t>Налог на имущество</a:t>
          </a:r>
        </a:p>
        <a:p>
          <a:pPr algn="ctr" rtl="0">
            <a:spcAft>
              <a:spcPts val="0"/>
            </a:spcAft>
          </a:pPr>
          <a:r>
            <a:rPr lang="ru-RU" sz="1200" b="1" i="1" dirty="0" smtClean="0"/>
            <a:t> физических лиц </a:t>
          </a:r>
          <a:r>
            <a:rPr lang="ru-RU" sz="1600" b="1" i="1" dirty="0" smtClean="0"/>
            <a:t>447,5 </a:t>
          </a:r>
          <a:r>
            <a:rPr lang="ru-RU" sz="1600" b="1" i="1" dirty="0" smtClean="0"/>
            <a:t>млн руб.</a:t>
          </a:r>
          <a:endParaRPr lang="ru-RU" sz="1600" b="1" i="1" dirty="0"/>
        </a:p>
      </dgm:t>
    </dgm:pt>
    <dgm:pt modelId="{D82359D3-5686-4DF3-9DB5-81B73E1D11C1}" type="parTrans" cxnId="{7AF3E23B-F291-464C-8470-3A52E817ECB0}">
      <dgm:prSet/>
      <dgm:spPr/>
      <dgm:t>
        <a:bodyPr/>
        <a:lstStyle/>
        <a:p>
          <a:endParaRPr lang="ru-RU"/>
        </a:p>
      </dgm:t>
    </dgm:pt>
    <dgm:pt modelId="{DE13BC5C-18B6-46B4-B98B-609F7B4EF150}" type="sibTrans" cxnId="{7AF3E23B-F291-464C-8470-3A52E817ECB0}">
      <dgm:prSet/>
      <dgm:spPr/>
      <dgm:t>
        <a:bodyPr/>
        <a:lstStyle/>
        <a:p>
          <a:endParaRPr lang="ru-RU"/>
        </a:p>
      </dgm:t>
    </dgm:pt>
    <dgm:pt modelId="{D225F743-B2C9-4032-8B75-49515C7B4EB1}">
      <dgm:prSet custT="1"/>
      <dgm:spPr/>
      <dgm:t>
        <a:bodyPr/>
        <a:lstStyle/>
        <a:p>
          <a:pPr algn="ctr" rtl="0">
            <a:spcAft>
              <a:spcPts val="0"/>
            </a:spcAft>
          </a:pPr>
          <a:r>
            <a:rPr lang="ru-RU" sz="1300" b="1" i="1" dirty="0" smtClean="0"/>
            <a:t> </a:t>
          </a:r>
          <a:r>
            <a:rPr lang="ru-RU" sz="1200" b="1" i="1" dirty="0" smtClean="0"/>
            <a:t>Земельный налог </a:t>
          </a:r>
        </a:p>
        <a:p>
          <a:pPr algn="ctr" rtl="0">
            <a:spcAft>
              <a:spcPts val="0"/>
            </a:spcAft>
          </a:pPr>
          <a:r>
            <a:rPr lang="ru-RU" sz="1600" b="1" i="1" dirty="0" smtClean="0"/>
            <a:t>406,0 </a:t>
          </a:r>
          <a:r>
            <a:rPr lang="ru-RU" sz="1600" b="1" i="1" dirty="0" smtClean="0"/>
            <a:t>млн руб.</a:t>
          </a:r>
          <a:endParaRPr lang="ru-RU" sz="1600" b="1" i="1" dirty="0"/>
        </a:p>
      </dgm:t>
    </dgm:pt>
    <dgm:pt modelId="{E5B62EE9-EDA9-4DB8-AB48-640AE5E31D09}" type="parTrans" cxnId="{B7799C84-0656-4DBC-BEE4-AD11CEF114CE}">
      <dgm:prSet/>
      <dgm:spPr/>
      <dgm:t>
        <a:bodyPr/>
        <a:lstStyle/>
        <a:p>
          <a:endParaRPr lang="ru-RU"/>
        </a:p>
      </dgm:t>
    </dgm:pt>
    <dgm:pt modelId="{000DC573-DED2-4FCE-A3A2-775C25A6EEAF}" type="sibTrans" cxnId="{B7799C84-0656-4DBC-BEE4-AD11CEF114CE}">
      <dgm:prSet/>
      <dgm:spPr/>
      <dgm:t>
        <a:bodyPr/>
        <a:lstStyle/>
        <a:p>
          <a:endParaRPr lang="ru-RU"/>
        </a:p>
      </dgm:t>
    </dgm:pt>
    <dgm:pt modelId="{79A91463-1E87-47DC-9EE5-E728430EB55C}">
      <dgm:prSet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1200" b="1" i="1" dirty="0" smtClean="0"/>
            <a:t>Другие налоговые доходы </a:t>
          </a:r>
        </a:p>
        <a:p>
          <a:pPr algn="ctr">
            <a:spcAft>
              <a:spcPts val="0"/>
            </a:spcAft>
          </a:pPr>
          <a:r>
            <a:rPr lang="ru-RU" sz="1600" b="1" i="1" dirty="0" smtClean="0"/>
            <a:t>162,9 млн </a:t>
          </a:r>
          <a:r>
            <a:rPr lang="ru-RU" sz="1600" b="1" i="1" dirty="0" smtClean="0"/>
            <a:t>руб.</a:t>
          </a:r>
          <a:endParaRPr lang="ru-RU" sz="1600" b="1" i="1" dirty="0"/>
        </a:p>
      </dgm:t>
    </dgm:pt>
    <dgm:pt modelId="{B05769F5-050F-485C-83B4-E57EAF028CCD}" type="parTrans" cxnId="{879E2881-A8E8-45B9-A5A8-3117D7D7CE5D}">
      <dgm:prSet/>
      <dgm:spPr/>
      <dgm:t>
        <a:bodyPr/>
        <a:lstStyle/>
        <a:p>
          <a:endParaRPr lang="ru-RU"/>
        </a:p>
      </dgm:t>
    </dgm:pt>
    <dgm:pt modelId="{1A9197C3-0D04-4EB8-A4E3-25091AF1CAF4}" type="sibTrans" cxnId="{879E2881-A8E8-45B9-A5A8-3117D7D7CE5D}">
      <dgm:prSet/>
      <dgm:spPr/>
      <dgm:t>
        <a:bodyPr/>
        <a:lstStyle/>
        <a:p>
          <a:endParaRPr lang="ru-RU"/>
        </a:p>
      </dgm:t>
    </dgm:pt>
    <dgm:pt modelId="{0EC0BBDA-6576-42FD-8AC2-3292F99016AB}" type="pres">
      <dgm:prSet presAssocID="{36742841-FB58-43BB-B509-A8BBE27DB80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8ABFC5-B944-4C3B-9D97-AD6751EF6E7E}" type="pres">
      <dgm:prSet presAssocID="{5665EE76-36CB-4989-A0CB-F043B6BF56EB}" presName="comp" presStyleCnt="0"/>
      <dgm:spPr/>
      <dgm:t>
        <a:bodyPr/>
        <a:lstStyle/>
        <a:p>
          <a:endParaRPr lang="ru-RU"/>
        </a:p>
      </dgm:t>
    </dgm:pt>
    <dgm:pt modelId="{1943FED9-95BB-4715-A23F-7CA0D32F766E}" type="pres">
      <dgm:prSet presAssocID="{5665EE76-36CB-4989-A0CB-F043B6BF56EB}" presName="box" presStyleLbl="node1" presStyleIdx="0" presStyleCnt="6" custScaleY="102904" custLinFactNeighborX="693" custLinFactNeighborY="-16275"/>
      <dgm:spPr/>
      <dgm:t>
        <a:bodyPr/>
        <a:lstStyle/>
        <a:p>
          <a:endParaRPr lang="ru-RU"/>
        </a:p>
      </dgm:t>
    </dgm:pt>
    <dgm:pt modelId="{F21834D1-CCAA-413E-A78E-6C1A974DCFD5}" type="pres">
      <dgm:prSet presAssocID="{5665EE76-36CB-4989-A0CB-F043B6BF56EB}" presName="img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</dgm:pt>
    <dgm:pt modelId="{E02C94CD-D070-4C74-BAF5-641DE2A91D7C}" type="pres">
      <dgm:prSet presAssocID="{5665EE76-36CB-4989-A0CB-F043B6BF56EB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83F26-7B05-4DD1-B4E4-21A69D76832B}" type="pres">
      <dgm:prSet presAssocID="{C624AEE6-86F4-4343-A160-586BB1F17C2F}" presName="spacer" presStyleCnt="0"/>
      <dgm:spPr/>
      <dgm:t>
        <a:bodyPr/>
        <a:lstStyle/>
        <a:p>
          <a:endParaRPr lang="ru-RU"/>
        </a:p>
      </dgm:t>
    </dgm:pt>
    <dgm:pt modelId="{C3A8EC39-C021-464C-B5AF-4BCEB66F9C22}" type="pres">
      <dgm:prSet presAssocID="{7F6CB5ED-FB2E-49AC-99A4-D1F40019E897}" presName="comp" presStyleCnt="0"/>
      <dgm:spPr/>
      <dgm:t>
        <a:bodyPr/>
        <a:lstStyle/>
        <a:p>
          <a:endParaRPr lang="ru-RU"/>
        </a:p>
      </dgm:t>
    </dgm:pt>
    <dgm:pt modelId="{90309371-9159-4728-86F0-7EBBB75B49A2}" type="pres">
      <dgm:prSet presAssocID="{7F6CB5ED-FB2E-49AC-99A4-D1F40019E897}" presName="box" presStyleLbl="node1" presStyleIdx="1" presStyleCnt="6" custScaleY="153060"/>
      <dgm:spPr/>
      <dgm:t>
        <a:bodyPr/>
        <a:lstStyle/>
        <a:p>
          <a:endParaRPr lang="ru-RU"/>
        </a:p>
      </dgm:t>
    </dgm:pt>
    <dgm:pt modelId="{CE4BC1C1-1363-42D7-853E-0E847D58F09C}" type="pres">
      <dgm:prSet presAssocID="{7F6CB5ED-FB2E-49AC-99A4-D1F40019E897}" presName="img" presStyleLbl="fgImgPlace1" presStyleIdx="1" presStyleCnt="6" custScaleX="103968" custScaleY="12924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ru-RU"/>
        </a:p>
      </dgm:t>
    </dgm:pt>
    <dgm:pt modelId="{DEC695A6-EB96-447A-BAC0-8EB352F7D22F}" type="pres">
      <dgm:prSet presAssocID="{7F6CB5ED-FB2E-49AC-99A4-D1F40019E897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A7DAEB-D790-48EA-8406-80C09A027F4C}" type="pres">
      <dgm:prSet presAssocID="{CEF2BB76-7433-4B28-B734-F0CC06C4983F}" presName="spacer" presStyleCnt="0"/>
      <dgm:spPr/>
      <dgm:t>
        <a:bodyPr/>
        <a:lstStyle/>
        <a:p>
          <a:endParaRPr lang="ru-RU"/>
        </a:p>
      </dgm:t>
    </dgm:pt>
    <dgm:pt modelId="{10EAF8AC-BEFC-4E1A-AE1A-BDABED83BE11}" type="pres">
      <dgm:prSet presAssocID="{04910507-4447-4B3A-8A2B-DCB200163530}" presName="comp" presStyleCnt="0"/>
      <dgm:spPr/>
      <dgm:t>
        <a:bodyPr/>
        <a:lstStyle/>
        <a:p>
          <a:endParaRPr lang="ru-RU"/>
        </a:p>
      </dgm:t>
    </dgm:pt>
    <dgm:pt modelId="{E08061A4-FF0D-4DB3-8AE0-D859CD725DD4}" type="pres">
      <dgm:prSet presAssocID="{04910507-4447-4B3A-8A2B-DCB200163530}" presName="box" presStyleLbl="node1" presStyleIdx="2" presStyleCnt="6" custScaleY="127005"/>
      <dgm:spPr/>
      <dgm:t>
        <a:bodyPr/>
        <a:lstStyle/>
        <a:p>
          <a:endParaRPr lang="ru-RU"/>
        </a:p>
      </dgm:t>
    </dgm:pt>
    <dgm:pt modelId="{4E4B6008-F3FC-4B50-AC3A-26C25A0FDD52}" type="pres">
      <dgm:prSet presAssocID="{04910507-4447-4B3A-8A2B-DCB200163530}" presName="img" presStyleLbl="fgImgPlace1" presStyleIdx="2" presStyleCnt="6" custLinFactNeighborX="-4266" custLinFactNeighborY="189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  <dgm:t>
        <a:bodyPr/>
        <a:lstStyle/>
        <a:p>
          <a:endParaRPr lang="ru-RU"/>
        </a:p>
      </dgm:t>
    </dgm:pt>
    <dgm:pt modelId="{FC00A699-252E-4444-AA8B-CB4CA2D7FE38}" type="pres">
      <dgm:prSet presAssocID="{04910507-4447-4B3A-8A2B-DCB200163530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ADE32E-2AE2-4DE1-97F4-144178F4EBE7}" type="pres">
      <dgm:prSet presAssocID="{6E07AA55-1EAE-4BDA-AC39-ED8008644915}" presName="spacer" presStyleCnt="0"/>
      <dgm:spPr/>
      <dgm:t>
        <a:bodyPr/>
        <a:lstStyle/>
        <a:p>
          <a:endParaRPr lang="ru-RU"/>
        </a:p>
      </dgm:t>
    </dgm:pt>
    <dgm:pt modelId="{D1DE628B-A4E7-4A1C-A787-173861A7D59D}" type="pres">
      <dgm:prSet presAssocID="{49C59708-C165-4D7C-BECF-6000E52DF280}" presName="comp" presStyleCnt="0"/>
      <dgm:spPr/>
      <dgm:t>
        <a:bodyPr/>
        <a:lstStyle/>
        <a:p>
          <a:endParaRPr lang="ru-RU"/>
        </a:p>
      </dgm:t>
    </dgm:pt>
    <dgm:pt modelId="{673337B2-EFB0-40F5-8B92-C03216900F0B}" type="pres">
      <dgm:prSet presAssocID="{49C59708-C165-4D7C-BECF-6000E52DF280}" presName="box" presStyleLbl="node1" presStyleIdx="3" presStyleCnt="6" custScaleY="75490"/>
      <dgm:spPr/>
      <dgm:t>
        <a:bodyPr/>
        <a:lstStyle/>
        <a:p>
          <a:endParaRPr lang="ru-RU"/>
        </a:p>
      </dgm:t>
    </dgm:pt>
    <dgm:pt modelId="{D35AD7BF-5035-499E-9FE7-90FB93EACD94}" type="pres">
      <dgm:prSet presAssocID="{49C59708-C165-4D7C-BECF-6000E52DF280}" presName="img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3A950D7E-4399-47B7-AA54-1E1BD762118A}" type="pres">
      <dgm:prSet presAssocID="{49C59708-C165-4D7C-BECF-6000E52DF280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7A814C-4809-4E38-82D9-D7EFB458E5A6}" type="pres">
      <dgm:prSet presAssocID="{DE13BC5C-18B6-46B4-B98B-609F7B4EF150}" presName="spacer" presStyleCnt="0"/>
      <dgm:spPr/>
      <dgm:t>
        <a:bodyPr/>
        <a:lstStyle/>
        <a:p>
          <a:endParaRPr lang="ru-RU"/>
        </a:p>
      </dgm:t>
    </dgm:pt>
    <dgm:pt modelId="{71145E20-FDCE-4328-BD62-B4B7C1A14A82}" type="pres">
      <dgm:prSet presAssocID="{D225F743-B2C9-4032-8B75-49515C7B4EB1}" presName="comp" presStyleCnt="0"/>
      <dgm:spPr/>
      <dgm:t>
        <a:bodyPr/>
        <a:lstStyle/>
        <a:p>
          <a:endParaRPr lang="ru-RU"/>
        </a:p>
      </dgm:t>
    </dgm:pt>
    <dgm:pt modelId="{DBF8E6BF-B64B-4310-BEAA-99859C504DBB}" type="pres">
      <dgm:prSet presAssocID="{D225F743-B2C9-4032-8B75-49515C7B4EB1}" presName="box" presStyleLbl="node1" presStyleIdx="4" presStyleCnt="6"/>
      <dgm:spPr/>
      <dgm:t>
        <a:bodyPr/>
        <a:lstStyle/>
        <a:p>
          <a:endParaRPr lang="ru-RU"/>
        </a:p>
      </dgm:t>
    </dgm:pt>
    <dgm:pt modelId="{1BCE98FD-0EC8-4A9D-9F9D-9967D709414B}" type="pres">
      <dgm:prSet presAssocID="{D225F743-B2C9-4032-8B75-49515C7B4EB1}" presName="img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192E225C-5820-45C0-85C3-5B9393047B99}" type="pres">
      <dgm:prSet presAssocID="{D225F743-B2C9-4032-8B75-49515C7B4EB1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31FC5-6234-4B48-AE2B-612028E66A3B}" type="pres">
      <dgm:prSet presAssocID="{000DC573-DED2-4FCE-A3A2-775C25A6EEAF}" presName="spacer" presStyleCnt="0"/>
      <dgm:spPr/>
      <dgm:t>
        <a:bodyPr/>
        <a:lstStyle/>
        <a:p>
          <a:endParaRPr lang="ru-RU"/>
        </a:p>
      </dgm:t>
    </dgm:pt>
    <dgm:pt modelId="{57235E91-AAFD-4793-B8FE-23B41D714DDF}" type="pres">
      <dgm:prSet presAssocID="{79A91463-1E87-47DC-9EE5-E728430EB55C}" presName="comp" presStyleCnt="0"/>
      <dgm:spPr/>
      <dgm:t>
        <a:bodyPr/>
        <a:lstStyle/>
        <a:p>
          <a:endParaRPr lang="ru-RU"/>
        </a:p>
      </dgm:t>
    </dgm:pt>
    <dgm:pt modelId="{5CBC7AF0-69B6-4414-8B99-5BB2EDACC1EC}" type="pres">
      <dgm:prSet presAssocID="{79A91463-1E87-47DC-9EE5-E728430EB55C}" presName="box" presStyleLbl="node1" presStyleIdx="5" presStyleCnt="6"/>
      <dgm:spPr/>
      <dgm:t>
        <a:bodyPr/>
        <a:lstStyle/>
        <a:p>
          <a:endParaRPr lang="ru-RU"/>
        </a:p>
      </dgm:t>
    </dgm:pt>
    <dgm:pt modelId="{46660EE5-549D-4302-AF53-2D153DA1F023}" type="pres">
      <dgm:prSet presAssocID="{79A91463-1E87-47DC-9EE5-E728430EB55C}" presName="img" presStyleLbl="fgImgPlace1" presStyleIdx="5" presStyleCnt="6" custAng="0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  <dgm:t>
        <a:bodyPr/>
        <a:lstStyle/>
        <a:p>
          <a:endParaRPr lang="ru-RU"/>
        </a:p>
      </dgm:t>
    </dgm:pt>
    <dgm:pt modelId="{97A53EF3-498C-42B6-82F3-1CA62E57A569}" type="pres">
      <dgm:prSet presAssocID="{79A91463-1E87-47DC-9EE5-E728430EB55C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9E2881-A8E8-45B9-A5A8-3117D7D7CE5D}" srcId="{36742841-FB58-43BB-B509-A8BBE27DB80D}" destId="{79A91463-1E87-47DC-9EE5-E728430EB55C}" srcOrd="5" destOrd="0" parTransId="{B05769F5-050F-485C-83B4-E57EAF028CCD}" sibTransId="{1A9197C3-0D04-4EB8-A4E3-25091AF1CAF4}"/>
    <dgm:cxn modelId="{68182E1D-C59D-4698-9309-3DD33FE68D68}" type="presOf" srcId="{D225F743-B2C9-4032-8B75-49515C7B4EB1}" destId="{192E225C-5820-45C0-85C3-5B9393047B99}" srcOrd="1" destOrd="0" presId="urn:microsoft.com/office/officeart/2005/8/layout/vList4#1"/>
    <dgm:cxn modelId="{32616DF3-50BB-4652-B371-41BE162E458B}" type="presOf" srcId="{5665EE76-36CB-4989-A0CB-F043B6BF56EB}" destId="{E02C94CD-D070-4C74-BAF5-641DE2A91D7C}" srcOrd="1" destOrd="0" presId="urn:microsoft.com/office/officeart/2005/8/layout/vList4#1"/>
    <dgm:cxn modelId="{C43CBA98-B393-4028-B4F7-7ABB55472B6E}" type="presOf" srcId="{36742841-FB58-43BB-B509-A8BBE27DB80D}" destId="{0EC0BBDA-6576-42FD-8AC2-3292F99016AB}" srcOrd="0" destOrd="0" presId="urn:microsoft.com/office/officeart/2005/8/layout/vList4#1"/>
    <dgm:cxn modelId="{ABF6A376-1B27-4FBC-82D0-1F13BADBB4C0}" srcId="{36742841-FB58-43BB-B509-A8BBE27DB80D}" destId="{7F6CB5ED-FB2E-49AC-99A4-D1F40019E897}" srcOrd="1" destOrd="0" parTransId="{50C8A9B4-D09A-4D30-92A3-BB5D889DFDA4}" sibTransId="{CEF2BB76-7433-4B28-B734-F0CC06C4983F}"/>
    <dgm:cxn modelId="{A53D5104-924C-4C01-A548-F3DBBE65BD94}" type="presOf" srcId="{79A91463-1E87-47DC-9EE5-E728430EB55C}" destId="{97A53EF3-498C-42B6-82F3-1CA62E57A569}" srcOrd="1" destOrd="0" presId="urn:microsoft.com/office/officeart/2005/8/layout/vList4#1"/>
    <dgm:cxn modelId="{350870D6-BB84-44C9-B3F1-BC8EEB6ECA5E}" type="presOf" srcId="{D225F743-B2C9-4032-8B75-49515C7B4EB1}" destId="{DBF8E6BF-B64B-4310-BEAA-99859C504DBB}" srcOrd="0" destOrd="0" presId="urn:microsoft.com/office/officeart/2005/8/layout/vList4#1"/>
    <dgm:cxn modelId="{3DDE782E-6B3E-4B85-BDC4-B5BC94F7A1F7}" type="presOf" srcId="{04910507-4447-4B3A-8A2B-DCB200163530}" destId="{FC00A699-252E-4444-AA8B-CB4CA2D7FE38}" srcOrd="1" destOrd="0" presId="urn:microsoft.com/office/officeart/2005/8/layout/vList4#1"/>
    <dgm:cxn modelId="{5CD80557-F065-4248-808E-B48445F32A88}" type="presOf" srcId="{5665EE76-36CB-4989-A0CB-F043B6BF56EB}" destId="{1943FED9-95BB-4715-A23F-7CA0D32F766E}" srcOrd="0" destOrd="0" presId="urn:microsoft.com/office/officeart/2005/8/layout/vList4#1"/>
    <dgm:cxn modelId="{6B363F7C-F8EF-452C-9ADE-DB17FEC9D855}" type="presOf" srcId="{49C59708-C165-4D7C-BECF-6000E52DF280}" destId="{3A950D7E-4399-47B7-AA54-1E1BD762118A}" srcOrd="1" destOrd="0" presId="urn:microsoft.com/office/officeart/2005/8/layout/vList4#1"/>
    <dgm:cxn modelId="{E3BC3ADC-9543-4C7F-8BFD-D1EDC6DF9F5C}" type="presOf" srcId="{7F6CB5ED-FB2E-49AC-99A4-D1F40019E897}" destId="{90309371-9159-4728-86F0-7EBBB75B49A2}" srcOrd="0" destOrd="0" presId="urn:microsoft.com/office/officeart/2005/8/layout/vList4#1"/>
    <dgm:cxn modelId="{CBB806A9-0B83-4697-9480-4A8BE5F4A0ED}" srcId="{36742841-FB58-43BB-B509-A8BBE27DB80D}" destId="{5665EE76-36CB-4989-A0CB-F043B6BF56EB}" srcOrd="0" destOrd="0" parTransId="{997AB543-E23C-498A-BBA9-BD5839B31B37}" sibTransId="{C624AEE6-86F4-4343-A160-586BB1F17C2F}"/>
    <dgm:cxn modelId="{7AF3E23B-F291-464C-8470-3A52E817ECB0}" srcId="{36742841-FB58-43BB-B509-A8BBE27DB80D}" destId="{49C59708-C165-4D7C-BECF-6000E52DF280}" srcOrd="3" destOrd="0" parTransId="{D82359D3-5686-4DF3-9DB5-81B73E1D11C1}" sibTransId="{DE13BC5C-18B6-46B4-B98B-609F7B4EF150}"/>
    <dgm:cxn modelId="{EF5467F7-DB26-4C97-AE05-2AB659F8B913}" type="presOf" srcId="{04910507-4447-4B3A-8A2B-DCB200163530}" destId="{E08061A4-FF0D-4DB3-8AE0-D859CD725DD4}" srcOrd="0" destOrd="0" presId="urn:microsoft.com/office/officeart/2005/8/layout/vList4#1"/>
    <dgm:cxn modelId="{F67F1457-EF6E-4CB6-862A-CC62BC88BDDB}" type="presOf" srcId="{7F6CB5ED-FB2E-49AC-99A4-D1F40019E897}" destId="{DEC695A6-EB96-447A-BAC0-8EB352F7D22F}" srcOrd="1" destOrd="0" presId="urn:microsoft.com/office/officeart/2005/8/layout/vList4#1"/>
    <dgm:cxn modelId="{16A0D543-C09D-4D92-B2B5-DD3611DE7D71}" srcId="{36742841-FB58-43BB-B509-A8BBE27DB80D}" destId="{04910507-4447-4B3A-8A2B-DCB200163530}" srcOrd="2" destOrd="0" parTransId="{8766A05A-D695-4210-87EE-020286EA8636}" sibTransId="{6E07AA55-1EAE-4BDA-AC39-ED8008644915}"/>
    <dgm:cxn modelId="{C5AE47F8-0FE3-4084-AF36-81D50400BA62}" type="presOf" srcId="{49C59708-C165-4D7C-BECF-6000E52DF280}" destId="{673337B2-EFB0-40F5-8B92-C03216900F0B}" srcOrd="0" destOrd="0" presId="urn:microsoft.com/office/officeart/2005/8/layout/vList4#1"/>
    <dgm:cxn modelId="{B7799C84-0656-4DBC-BEE4-AD11CEF114CE}" srcId="{36742841-FB58-43BB-B509-A8BBE27DB80D}" destId="{D225F743-B2C9-4032-8B75-49515C7B4EB1}" srcOrd="4" destOrd="0" parTransId="{E5B62EE9-EDA9-4DB8-AB48-640AE5E31D09}" sibTransId="{000DC573-DED2-4FCE-A3A2-775C25A6EEAF}"/>
    <dgm:cxn modelId="{3E2B1E5D-C283-4366-85A9-40792117FB73}" type="presOf" srcId="{79A91463-1E87-47DC-9EE5-E728430EB55C}" destId="{5CBC7AF0-69B6-4414-8B99-5BB2EDACC1EC}" srcOrd="0" destOrd="0" presId="urn:microsoft.com/office/officeart/2005/8/layout/vList4#1"/>
    <dgm:cxn modelId="{C8570CEC-7CC2-44AB-A2A7-DFF4B0D38714}" type="presParOf" srcId="{0EC0BBDA-6576-42FD-8AC2-3292F99016AB}" destId="{CE8ABFC5-B944-4C3B-9D97-AD6751EF6E7E}" srcOrd="0" destOrd="0" presId="urn:microsoft.com/office/officeart/2005/8/layout/vList4#1"/>
    <dgm:cxn modelId="{6F156DE4-A5DE-45B3-973C-7D5924F48765}" type="presParOf" srcId="{CE8ABFC5-B944-4C3B-9D97-AD6751EF6E7E}" destId="{1943FED9-95BB-4715-A23F-7CA0D32F766E}" srcOrd="0" destOrd="0" presId="urn:microsoft.com/office/officeart/2005/8/layout/vList4#1"/>
    <dgm:cxn modelId="{3547E059-A693-4F7A-BE2E-D0A3E920745A}" type="presParOf" srcId="{CE8ABFC5-B944-4C3B-9D97-AD6751EF6E7E}" destId="{F21834D1-CCAA-413E-A78E-6C1A974DCFD5}" srcOrd="1" destOrd="0" presId="urn:microsoft.com/office/officeart/2005/8/layout/vList4#1"/>
    <dgm:cxn modelId="{BBE2FF98-EEE6-4E4F-A46C-E5EC10BBCF96}" type="presParOf" srcId="{CE8ABFC5-B944-4C3B-9D97-AD6751EF6E7E}" destId="{E02C94CD-D070-4C74-BAF5-641DE2A91D7C}" srcOrd="2" destOrd="0" presId="urn:microsoft.com/office/officeart/2005/8/layout/vList4#1"/>
    <dgm:cxn modelId="{57AEE1EA-AFB0-40BC-A569-0DAE5A3865C3}" type="presParOf" srcId="{0EC0BBDA-6576-42FD-8AC2-3292F99016AB}" destId="{BD983F26-7B05-4DD1-B4E4-21A69D76832B}" srcOrd="1" destOrd="0" presId="urn:microsoft.com/office/officeart/2005/8/layout/vList4#1"/>
    <dgm:cxn modelId="{BB32CA9B-BE10-49F0-8835-92C44E73A85F}" type="presParOf" srcId="{0EC0BBDA-6576-42FD-8AC2-3292F99016AB}" destId="{C3A8EC39-C021-464C-B5AF-4BCEB66F9C22}" srcOrd="2" destOrd="0" presId="urn:microsoft.com/office/officeart/2005/8/layout/vList4#1"/>
    <dgm:cxn modelId="{B5694681-B3E4-411E-852E-92E2B12B701D}" type="presParOf" srcId="{C3A8EC39-C021-464C-B5AF-4BCEB66F9C22}" destId="{90309371-9159-4728-86F0-7EBBB75B49A2}" srcOrd="0" destOrd="0" presId="urn:microsoft.com/office/officeart/2005/8/layout/vList4#1"/>
    <dgm:cxn modelId="{BECB44B5-2150-4A2F-BDC2-8475206426B5}" type="presParOf" srcId="{C3A8EC39-C021-464C-B5AF-4BCEB66F9C22}" destId="{CE4BC1C1-1363-42D7-853E-0E847D58F09C}" srcOrd="1" destOrd="0" presId="urn:microsoft.com/office/officeart/2005/8/layout/vList4#1"/>
    <dgm:cxn modelId="{77F6E96E-E54D-458B-A435-4B7BA5B687E5}" type="presParOf" srcId="{C3A8EC39-C021-464C-B5AF-4BCEB66F9C22}" destId="{DEC695A6-EB96-447A-BAC0-8EB352F7D22F}" srcOrd="2" destOrd="0" presId="urn:microsoft.com/office/officeart/2005/8/layout/vList4#1"/>
    <dgm:cxn modelId="{35EDE555-5892-482D-BEB2-7857CBDD635F}" type="presParOf" srcId="{0EC0BBDA-6576-42FD-8AC2-3292F99016AB}" destId="{03A7DAEB-D790-48EA-8406-80C09A027F4C}" srcOrd="3" destOrd="0" presId="urn:microsoft.com/office/officeart/2005/8/layout/vList4#1"/>
    <dgm:cxn modelId="{86804EDB-D74C-4398-AB4F-553DD9C25CE4}" type="presParOf" srcId="{0EC0BBDA-6576-42FD-8AC2-3292F99016AB}" destId="{10EAF8AC-BEFC-4E1A-AE1A-BDABED83BE11}" srcOrd="4" destOrd="0" presId="urn:microsoft.com/office/officeart/2005/8/layout/vList4#1"/>
    <dgm:cxn modelId="{4D8A7B75-85C7-4719-A42A-673D2E199676}" type="presParOf" srcId="{10EAF8AC-BEFC-4E1A-AE1A-BDABED83BE11}" destId="{E08061A4-FF0D-4DB3-8AE0-D859CD725DD4}" srcOrd="0" destOrd="0" presId="urn:microsoft.com/office/officeart/2005/8/layout/vList4#1"/>
    <dgm:cxn modelId="{F6896D66-96B3-425D-9836-5D2ACF5B9906}" type="presParOf" srcId="{10EAF8AC-BEFC-4E1A-AE1A-BDABED83BE11}" destId="{4E4B6008-F3FC-4B50-AC3A-26C25A0FDD52}" srcOrd="1" destOrd="0" presId="urn:microsoft.com/office/officeart/2005/8/layout/vList4#1"/>
    <dgm:cxn modelId="{E13618C8-D016-4AFB-B0BE-85F6C9CBDF70}" type="presParOf" srcId="{10EAF8AC-BEFC-4E1A-AE1A-BDABED83BE11}" destId="{FC00A699-252E-4444-AA8B-CB4CA2D7FE38}" srcOrd="2" destOrd="0" presId="urn:microsoft.com/office/officeart/2005/8/layout/vList4#1"/>
    <dgm:cxn modelId="{818F3B22-0E83-422D-8F60-5EA7225D46FA}" type="presParOf" srcId="{0EC0BBDA-6576-42FD-8AC2-3292F99016AB}" destId="{71ADE32E-2AE2-4DE1-97F4-144178F4EBE7}" srcOrd="5" destOrd="0" presId="urn:microsoft.com/office/officeart/2005/8/layout/vList4#1"/>
    <dgm:cxn modelId="{0AB18664-DCBC-4AEB-9709-16D46F94288F}" type="presParOf" srcId="{0EC0BBDA-6576-42FD-8AC2-3292F99016AB}" destId="{D1DE628B-A4E7-4A1C-A787-173861A7D59D}" srcOrd="6" destOrd="0" presId="urn:microsoft.com/office/officeart/2005/8/layout/vList4#1"/>
    <dgm:cxn modelId="{B3515D55-442C-4A59-BC4C-1A9CEDD54629}" type="presParOf" srcId="{D1DE628B-A4E7-4A1C-A787-173861A7D59D}" destId="{673337B2-EFB0-40F5-8B92-C03216900F0B}" srcOrd="0" destOrd="0" presId="urn:microsoft.com/office/officeart/2005/8/layout/vList4#1"/>
    <dgm:cxn modelId="{BEB72B0F-80B5-473C-A1EA-F9315AFEF1D0}" type="presParOf" srcId="{D1DE628B-A4E7-4A1C-A787-173861A7D59D}" destId="{D35AD7BF-5035-499E-9FE7-90FB93EACD94}" srcOrd="1" destOrd="0" presId="urn:microsoft.com/office/officeart/2005/8/layout/vList4#1"/>
    <dgm:cxn modelId="{A9221882-30B3-4106-AF3E-CE9F7F34FE1F}" type="presParOf" srcId="{D1DE628B-A4E7-4A1C-A787-173861A7D59D}" destId="{3A950D7E-4399-47B7-AA54-1E1BD762118A}" srcOrd="2" destOrd="0" presId="urn:microsoft.com/office/officeart/2005/8/layout/vList4#1"/>
    <dgm:cxn modelId="{8C59DF60-2F02-46F2-B219-05CBD792911E}" type="presParOf" srcId="{0EC0BBDA-6576-42FD-8AC2-3292F99016AB}" destId="{2E7A814C-4809-4E38-82D9-D7EFB458E5A6}" srcOrd="7" destOrd="0" presId="urn:microsoft.com/office/officeart/2005/8/layout/vList4#1"/>
    <dgm:cxn modelId="{DF4751D8-8E2D-4673-9EE9-F5897C896B69}" type="presParOf" srcId="{0EC0BBDA-6576-42FD-8AC2-3292F99016AB}" destId="{71145E20-FDCE-4328-BD62-B4B7C1A14A82}" srcOrd="8" destOrd="0" presId="urn:microsoft.com/office/officeart/2005/8/layout/vList4#1"/>
    <dgm:cxn modelId="{E477D630-5944-4896-9705-D502AC43977A}" type="presParOf" srcId="{71145E20-FDCE-4328-BD62-B4B7C1A14A82}" destId="{DBF8E6BF-B64B-4310-BEAA-99859C504DBB}" srcOrd="0" destOrd="0" presId="urn:microsoft.com/office/officeart/2005/8/layout/vList4#1"/>
    <dgm:cxn modelId="{FA333391-B949-4B2D-91FF-459BBC673620}" type="presParOf" srcId="{71145E20-FDCE-4328-BD62-B4B7C1A14A82}" destId="{1BCE98FD-0EC8-4A9D-9F9D-9967D709414B}" srcOrd="1" destOrd="0" presId="urn:microsoft.com/office/officeart/2005/8/layout/vList4#1"/>
    <dgm:cxn modelId="{EECA609B-FFEF-436E-BA16-D6069525F14B}" type="presParOf" srcId="{71145E20-FDCE-4328-BD62-B4B7C1A14A82}" destId="{192E225C-5820-45C0-85C3-5B9393047B99}" srcOrd="2" destOrd="0" presId="urn:microsoft.com/office/officeart/2005/8/layout/vList4#1"/>
    <dgm:cxn modelId="{CA765488-1DF1-4812-B9F4-0A3B7B7444D2}" type="presParOf" srcId="{0EC0BBDA-6576-42FD-8AC2-3292F99016AB}" destId="{C0D31FC5-6234-4B48-AE2B-612028E66A3B}" srcOrd="9" destOrd="0" presId="urn:microsoft.com/office/officeart/2005/8/layout/vList4#1"/>
    <dgm:cxn modelId="{715A8436-AE26-4023-955E-DF0F40645EE7}" type="presParOf" srcId="{0EC0BBDA-6576-42FD-8AC2-3292F99016AB}" destId="{57235E91-AAFD-4793-B8FE-23B41D714DDF}" srcOrd="10" destOrd="0" presId="urn:microsoft.com/office/officeart/2005/8/layout/vList4#1"/>
    <dgm:cxn modelId="{7F43A5DD-BFCD-43FE-B7BD-5276C3BA031D}" type="presParOf" srcId="{57235E91-AAFD-4793-B8FE-23B41D714DDF}" destId="{5CBC7AF0-69B6-4414-8B99-5BB2EDACC1EC}" srcOrd="0" destOrd="0" presId="urn:microsoft.com/office/officeart/2005/8/layout/vList4#1"/>
    <dgm:cxn modelId="{64C02B73-6E96-4788-8059-E835743D3E4F}" type="presParOf" srcId="{57235E91-AAFD-4793-B8FE-23B41D714DDF}" destId="{46660EE5-549D-4302-AF53-2D153DA1F023}" srcOrd="1" destOrd="0" presId="urn:microsoft.com/office/officeart/2005/8/layout/vList4#1"/>
    <dgm:cxn modelId="{CC74F4B5-2953-4052-85C9-9CCE0672F70B}" type="presParOf" srcId="{57235E91-AAFD-4793-B8FE-23B41D714DDF}" destId="{97A53EF3-498C-42B6-82F3-1CA62E57A569}" srcOrd="2" destOrd="0" presId="urn:microsoft.com/office/officeart/2005/8/layout/vList4#1"/>
  </dgm:cxnLst>
  <dgm:bg>
    <a:solidFill>
      <a:schemeClr val="bg1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1BD14-653F-47B3-BB46-667C8FB2497F}">
      <dsp:nvSpPr>
        <dsp:cNvPr id="0" name=""/>
        <dsp:cNvSpPr/>
      </dsp:nvSpPr>
      <dsp:spPr>
        <a:xfrm>
          <a:off x="4293768" y="-56585"/>
          <a:ext cx="1932436" cy="14642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smtClean="0"/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200" b="1" i="0" kern="1200" dirty="0"/>
        </a:p>
      </dsp:txBody>
      <dsp:txXfrm>
        <a:off x="4365248" y="14895"/>
        <a:ext cx="1789476" cy="1321315"/>
      </dsp:txXfrm>
    </dsp:sp>
    <dsp:sp modelId="{43434E4B-C4FB-4DAC-9533-71DBE9279538}">
      <dsp:nvSpPr>
        <dsp:cNvPr id="0" name=""/>
        <dsp:cNvSpPr/>
      </dsp:nvSpPr>
      <dsp:spPr>
        <a:xfrm>
          <a:off x="5832710" y="-72425"/>
          <a:ext cx="4503464" cy="4503464"/>
        </a:xfrm>
        <a:custGeom>
          <a:avLst/>
          <a:gdLst/>
          <a:ahLst/>
          <a:cxnLst/>
          <a:rect l="0" t="0" r="0" b="0"/>
          <a:pathLst>
            <a:path>
              <a:moveTo>
                <a:pt x="530412" y="800058"/>
              </a:moveTo>
              <a:arcTo wR="2251732" hR="2251732" stAng="13208555" swAng="105481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D8CAD-B47B-492A-A92F-69E42EBB0CBD}">
      <dsp:nvSpPr>
        <dsp:cNvPr id="0" name=""/>
        <dsp:cNvSpPr/>
      </dsp:nvSpPr>
      <dsp:spPr>
        <a:xfrm>
          <a:off x="6667679" y="164520"/>
          <a:ext cx="2140869" cy="127748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/>
            <a:t>РАЗРАБОТКА ДОКУМЕНТОВ И МАТЕРИАЛОВ, НЕОБХОДИМЫХ ДЛЯ ФОРМИРОВАНИЯ БЮДЖЕТА ГОРОДА</a:t>
          </a:r>
          <a:endParaRPr lang="ru-RU" sz="1200" b="1" i="0" kern="1200" dirty="0"/>
        </a:p>
      </dsp:txBody>
      <dsp:txXfrm>
        <a:off x="6730040" y="226881"/>
        <a:ext cx="2016147" cy="1152759"/>
      </dsp:txXfrm>
    </dsp:sp>
    <dsp:sp modelId="{F93ECD45-54D8-465B-A0C2-914295F3C5BD}">
      <dsp:nvSpPr>
        <dsp:cNvPr id="0" name=""/>
        <dsp:cNvSpPr/>
      </dsp:nvSpPr>
      <dsp:spPr>
        <a:xfrm>
          <a:off x="3762093" y="-1624796"/>
          <a:ext cx="4503464" cy="4503464"/>
        </a:xfrm>
        <a:custGeom>
          <a:avLst/>
          <a:gdLst/>
          <a:ahLst/>
          <a:cxnLst/>
          <a:rect l="0" t="0" r="0" b="0"/>
          <a:pathLst>
            <a:path>
              <a:moveTo>
                <a:pt x="4319046" y="3144208"/>
              </a:moveTo>
              <a:arcTo wR="2251732" hR="2251732" stAng="1401015" swAng="384114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CEF15-AD37-4FF7-A9D9-F30101483B47}">
      <dsp:nvSpPr>
        <dsp:cNvPr id="0" name=""/>
        <dsp:cNvSpPr/>
      </dsp:nvSpPr>
      <dsp:spPr>
        <a:xfrm>
          <a:off x="7144906" y="1816203"/>
          <a:ext cx="1813897" cy="127748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/>
            <a:t>СОСТАВЛЕНИЕ ПРОЕКТА БЮДЖЕТА ГОРОДА</a:t>
          </a:r>
          <a:endParaRPr lang="ru-RU" sz="1200" b="1" i="0" kern="1200" dirty="0"/>
        </a:p>
      </dsp:txBody>
      <dsp:txXfrm>
        <a:off x="7207267" y="1878564"/>
        <a:ext cx="1689175" cy="1152759"/>
      </dsp:txXfrm>
    </dsp:sp>
    <dsp:sp modelId="{DA554C6D-A2BD-4B94-802C-6C55DB9F2BF8}">
      <dsp:nvSpPr>
        <dsp:cNvPr id="0" name=""/>
        <dsp:cNvSpPr/>
      </dsp:nvSpPr>
      <dsp:spPr>
        <a:xfrm>
          <a:off x="3913036" y="-423932"/>
          <a:ext cx="4503464" cy="4503464"/>
        </a:xfrm>
        <a:custGeom>
          <a:avLst/>
          <a:gdLst/>
          <a:ahLst/>
          <a:cxnLst/>
          <a:rect l="0" t="0" r="0" b="0"/>
          <a:pathLst>
            <a:path>
              <a:moveTo>
                <a:pt x="4061807" y="3591108"/>
              </a:moveTo>
              <a:arcTo wR="2251732" hR="2251732" stAng="2189990" swAng="413887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BD4D3-8D2A-489F-BC0B-191B4AEF9533}">
      <dsp:nvSpPr>
        <dsp:cNvPr id="0" name=""/>
        <dsp:cNvSpPr/>
      </dsp:nvSpPr>
      <dsp:spPr>
        <a:xfrm>
          <a:off x="6443147" y="3439099"/>
          <a:ext cx="1981176" cy="127748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/>
            <a:t>РАССМОТРЕНИЕ  И УТВЕРЖДЕНИЕ БЮДЖЕТА ГОРОДА</a:t>
          </a:r>
          <a:endParaRPr lang="ru-RU" sz="1200" b="1" i="0" kern="1200" dirty="0"/>
        </a:p>
      </dsp:txBody>
      <dsp:txXfrm>
        <a:off x="6505508" y="3501460"/>
        <a:ext cx="1856454" cy="1152759"/>
      </dsp:txXfrm>
    </dsp:sp>
    <dsp:sp modelId="{2C814299-90FC-466A-8C27-58BBE7C3AD9B}">
      <dsp:nvSpPr>
        <dsp:cNvPr id="0" name=""/>
        <dsp:cNvSpPr/>
      </dsp:nvSpPr>
      <dsp:spPr>
        <a:xfrm>
          <a:off x="4940868" y="241923"/>
          <a:ext cx="4503464" cy="4503464"/>
        </a:xfrm>
        <a:custGeom>
          <a:avLst/>
          <a:gdLst/>
          <a:ahLst/>
          <a:cxnLst/>
          <a:rect l="0" t="0" r="0" b="0"/>
          <a:pathLst>
            <a:path>
              <a:moveTo>
                <a:pt x="1734989" y="4443370"/>
              </a:moveTo>
              <a:arcTo wR="2251732" hR="2251732" stAng="6196011" swAng="743175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67FA4-A613-4921-92BD-CBD0DE5AF6C1}">
      <dsp:nvSpPr>
        <dsp:cNvPr id="0" name=""/>
        <dsp:cNvSpPr/>
      </dsp:nvSpPr>
      <dsp:spPr>
        <a:xfrm>
          <a:off x="4066396" y="4045548"/>
          <a:ext cx="2009024" cy="110978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/>
            <a:t>ИСПОЛНЕНИЕ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/>
            <a:t>БЮДЖЕТА ГОРОДА</a:t>
          </a:r>
          <a:endParaRPr lang="ru-RU" sz="1200" b="1" i="0" kern="1200" dirty="0"/>
        </a:p>
      </dsp:txBody>
      <dsp:txXfrm>
        <a:off x="4120571" y="4099723"/>
        <a:ext cx="1900674" cy="1001437"/>
      </dsp:txXfrm>
    </dsp:sp>
    <dsp:sp modelId="{191E1915-7B43-453A-9B3B-8BE365BAB7F0}">
      <dsp:nvSpPr>
        <dsp:cNvPr id="0" name=""/>
        <dsp:cNvSpPr/>
      </dsp:nvSpPr>
      <dsp:spPr>
        <a:xfrm>
          <a:off x="319244" y="242920"/>
          <a:ext cx="4503464" cy="4503464"/>
        </a:xfrm>
        <a:custGeom>
          <a:avLst/>
          <a:gdLst/>
          <a:ahLst/>
          <a:cxnLst/>
          <a:rect l="0" t="0" r="0" b="0"/>
          <a:pathLst>
            <a:path>
              <a:moveTo>
                <a:pt x="3592426" y="4060831"/>
              </a:moveTo>
              <a:arcTo wR="2251732" hR="2251732" stAng="3207508" swAng="925902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DDF86-EE24-4644-BF9F-F7994B1A08DB}">
      <dsp:nvSpPr>
        <dsp:cNvPr id="0" name=""/>
        <dsp:cNvSpPr/>
      </dsp:nvSpPr>
      <dsp:spPr>
        <a:xfrm>
          <a:off x="1797154" y="3381279"/>
          <a:ext cx="1874554" cy="127748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/>
            <a:t>ОСУЩЕСТВЛЕНИЕ БЮДЖЕТНОГО УЧЕТА</a:t>
          </a:r>
          <a:endParaRPr lang="ru-RU" sz="1200" b="1" i="0" kern="1200" dirty="0"/>
        </a:p>
      </dsp:txBody>
      <dsp:txXfrm>
        <a:off x="1859515" y="3443640"/>
        <a:ext cx="1749832" cy="1152759"/>
      </dsp:txXfrm>
    </dsp:sp>
    <dsp:sp modelId="{B61698C4-7017-4D89-87F7-56075D701F9E}">
      <dsp:nvSpPr>
        <dsp:cNvPr id="0" name=""/>
        <dsp:cNvSpPr/>
      </dsp:nvSpPr>
      <dsp:spPr>
        <a:xfrm>
          <a:off x="1541874" y="-705230"/>
          <a:ext cx="4503464" cy="4503464"/>
        </a:xfrm>
        <a:custGeom>
          <a:avLst/>
          <a:gdLst/>
          <a:ahLst/>
          <a:cxnLst/>
          <a:rect l="0" t="0" r="0" b="0"/>
          <a:pathLst>
            <a:path>
              <a:moveTo>
                <a:pt x="877402" y="4035412"/>
              </a:moveTo>
              <a:arcTo wR="2251732" hR="2251732" stAng="7656861" swAng="39426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0084B0-DED3-4DEB-8998-F77FEE57635D}">
      <dsp:nvSpPr>
        <dsp:cNvPr id="0" name=""/>
        <dsp:cNvSpPr/>
      </dsp:nvSpPr>
      <dsp:spPr>
        <a:xfrm>
          <a:off x="1172060" y="1822707"/>
          <a:ext cx="1937268" cy="127748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/>
            <a:t>УТВЕРЖДЕНИЕ ОТЧЕТА ОБ ИСПОЛНЕНИИ БЮДЖЕТА ГОРОДА</a:t>
          </a:r>
          <a:endParaRPr lang="ru-RU" sz="1200" b="1" i="0" kern="1200" dirty="0"/>
        </a:p>
      </dsp:txBody>
      <dsp:txXfrm>
        <a:off x="1234421" y="1885068"/>
        <a:ext cx="1812546" cy="1152759"/>
      </dsp:txXfrm>
    </dsp:sp>
    <dsp:sp modelId="{37B34B6A-4DCE-4DE3-951A-2EF6B41DAEEC}">
      <dsp:nvSpPr>
        <dsp:cNvPr id="0" name=""/>
        <dsp:cNvSpPr/>
      </dsp:nvSpPr>
      <dsp:spPr>
        <a:xfrm>
          <a:off x="2057332" y="480062"/>
          <a:ext cx="4503464" cy="4503464"/>
        </a:xfrm>
        <a:custGeom>
          <a:avLst/>
          <a:gdLst/>
          <a:ahLst/>
          <a:cxnLst/>
          <a:rect l="0" t="0" r="0" b="0"/>
          <a:pathLst>
            <a:path>
              <a:moveTo>
                <a:pt x="228638" y="1263103"/>
              </a:moveTo>
              <a:arcTo wR="2251732" hR="2251732" stAng="12362608" swAng="402825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C9EC0-F33D-4C53-893E-E607BC23B588}">
      <dsp:nvSpPr>
        <dsp:cNvPr id="0" name=""/>
        <dsp:cNvSpPr/>
      </dsp:nvSpPr>
      <dsp:spPr>
        <a:xfrm>
          <a:off x="1809214" y="164210"/>
          <a:ext cx="2057135" cy="127639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/>
            <a:t>ОРГАНИЗАЦИЯ И ОСУЩЕСТВЛЕНИЕ МУНИЦИПАЛЬНОГО ФИНАНСОВОГО КОНТРОЛЯ</a:t>
          </a:r>
          <a:endParaRPr lang="ru-RU" sz="1200" b="1" i="0" kern="1200" dirty="0"/>
        </a:p>
      </dsp:txBody>
      <dsp:txXfrm>
        <a:off x="1871522" y="226518"/>
        <a:ext cx="1932519" cy="1151775"/>
      </dsp:txXfrm>
    </dsp:sp>
    <dsp:sp modelId="{6B2E63ED-B4B9-4312-8B34-C6298E61E31E}">
      <dsp:nvSpPr>
        <dsp:cNvPr id="0" name=""/>
        <dsp:cNvSpPr/>
      </dsp:nvSpPr>
      <dsp:spPr>
        <a:xfrm>
          <a:off x="120033" y="-134813"/>
          <a:ext cx="4503464" cy="4503464"/>
        </a:xfrm>
        <a:custGeom>
          <a:avLst/>
          <a:gdLst/>
          <a:ahLst/>
          <a:cxnLst/>
          <a:rect l="0" t="0" r="0" b="0"/>
          <a:pathLst>
            <a:path>
              <a:moveTo>
                <a:pt x="3560986" y="419751"/>
              </a:moveTo>
              <a:arcTo wR="2251732" hR="2251732" stAng="18333126" swAng="1041734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EA484-5669-4013-85EB-DA3C299C36A9}">
      <dsp:nvSpPr>
        <dsp:cNvPr id="0" name=""/>
        <dsp:cNvSpPr/>
      </dsp:nvSpPr>
      <dsp:spPr>
        <a:xfrm>
          <a:off x="0" y="2624"/>
          <a:ext cx="3528392" cy="892170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Помогает формировать доходную часть бюджета (налог на доходы физических лиц, земельный налог)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31" y="28755"/>
        <a:ext cx="3476130" cy="839908"/>
      </dsp:txXfrm>
    </dsp:sp>
    <dsp:sp modelId="{BC2BCF26-80B2-4903-ABF9-72785541179D}">
      <dsp:nvSpPr>
        <dsp:cNvPr id="0" name=""/>
        <dsp:cNvSpPr/>
      </dsp:nvSpPr>
      <dsp:spPr>
        <a:xfrm rot="5400000">
          <a:off x="1505645" y="-522442"/>
          <a:ext cx="517100" cy="35239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80000"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707013" y="980978"/>
        <a:ext cx="2114364" cy="361970"/>
      </dsp:txXfrm>
    </dsp:sp>
    <dsp:sp modelId="{6200D8D2-3854-4D25-BF56-60B5B8D7FAFF}">
      <dsp:nvSpPr>
        <dsp:cNvPr id="0" name=""/>
        <dsp:cNvSpPr/>
      </dsp:nvSpPr>
      <dsp:spPr>
        <a:xfrm>
          <a:off x="116846" y="1584261"/>
          <a:ext cx="3294698" cy="1218536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БЮДЖЕТ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9343" y="1762711"/>
        <a:ext cx="2329704" cy="861636"/>
      </dsp:txXfrm>
    </dsp:sp>
    <dsp:sp modelId="{55650287-F1CB-4840-B39A-F3D26DDAEFE4}">
      <dsp:nvSpPr>
        <dsp:cNvPr id="0" name=""/>
        <dsp:cNvSpPr/>
      </dsp:nvSpPr>
      <dsp:spPr>
        <a:xfrm rot="5400000">
          <a:off x="1505645" y="1347255"/>
          <a:ext cx="517100" cy="360054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84031" y="2888979"/>
        <a:ext cx="2160329" cy="361970"/>
      </dsp:txXfrm>
    </dsp:sp>
    <dsp:sp modelId="{E8840CDC-23DD-43C5-A607-58D8C1DE46CB}">
      <dsp:nvSpPr>
        <dsp:cNvPr id="0" name=""/>
        <dsp:cNvSpPr/>
      </dsp:nvSpPr>
      <dsp:spPr>
        <a:xfrm>
          <a:off x="116846" y="3492264"/>
          <a:ext cx="3294698" cy="13789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Получает социальные гарантии – расходная часть бюджета (образование, культура, физическая культура и спорт, социальные выплаты и др.)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7234" y="3532652"/>
        <a:ext cx="3213922" cy="12981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CAF09-1460-4DC5-9E89-DCD310383A06}">
      <dsp:nvSpPr>
        <dsp:cNvPr id="0" name=""/>
        <dsp:cNvSpPr/>
      </dsp:nvSpPr>
      <dsp:spPr>
        <a:xfrm>
          <a:off x="0" y="380190"/>
          <a:ext cx="4968552" cy="9599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5615" tIns="479044" rIns="385615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i="0" u="none" strike="noStrike" kern="1200" baseline="0" dirty="0" smtClean="0">
              <a:solidFill>
                <a:schemeClr val="accent1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18 909 020,67</a:t>
          </a:r>
          <a:endParaRPr lang="ru-RU" sz="2300" i="0" kern="1200" dirty="0"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380190"/>
        <a:ext cx="4968552" cy="959962"/>
      </dsp:txXfrm>
    </dsp:sp>
    <dsp:sp modelId="{1D85205D-0513-41C7-8E5D-FBEAA563DDA6}">
      <dsp:nvSpPr>
        <dsp:cNvPr id="0" name=""/>
        <dsp:cNvSpPr/>
      </dsp:nvSpPr>
      <dsp:spPr>
        <a:xfrm>
          <a:off x="248427" y="40710"/>
          <a:ext cx="3477986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1460" tIns="0" rIns="13146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2025 </a:t>
          </a:r>
          <a:r>
            <a:rPr lang="ru-RU" sz="23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год</a:t>
          </a:r>
          <a:endParaRPr lang="ru-RU" sz="23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81571" y="73854"/>
        <a:ext cx="3411698" cy="612672"/>
      </dsp:txXfrm>
    </dsp:sp>
    <dsp:sp modelId="{9DBD6606-FA74-49A8-996D-6AA90EB5A90D}">
      <dsp:nvSpPr>
        <dsp:cNvPr id="0" name=""/>
        <dsp:cNvSpPr/>
      </dsp:nvSpPr>
      <dsp:spPr>
        <a:xfrm>
          <a:off x="0" y="1828333"/>
          <a:ext cx="4968552" cy="9599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5615" tIns="479044" rIns="385615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i="0" u="none" strike="noStrike" kern="1200" baseline="0" dirty="0" smtClean="0">
              <a:solidFill>
                <a:schemeClr val="accent1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20 325 680,14</a:t>
          </a:r>
          <a:endParaRPr lang="ru-RU" sz="2300" b="1" i="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1828333"/>
        <a:ext cx="4968552" cy="959962"/>
      </dsp:txXfrm>
    </dsp:sp>
    <dsp:sp modelId="{A0D25553-ED3C-477B-801B-3635D0A73851}">
      <dsp:nvSpPr>
        <dsp:cNvPr id="0" name=""/>
        <dsp:cNvSpPr/>
      </dsp:nvSpPr>
      <dsp:spPr>
        <a:xfrm>
          <a:off x="248427" y="1464353"/>
          <a:ext cx="3477986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1460" tIns="0" rIns="13146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2026 </a:t>
          </a:r>
          <a:r>
            <a:rPr lang="ru-RU" sz="2300" b="1" i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год</a:t>
          </a:r>
          <a:endParaRPr lang="ru-RU" sz="2300" b="1" i="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81571" y="1497497"/>
        <a:ext cx="3411698" cy="612672"/>
      </dsp:txXfrm>
    </dsp:sp>
    <dsp:sp modelId="{ED5A8C55-96D0-49C9-934D-97722C91CC6E}">
      <dsp:nvSpPr>
        <dsp:cNvPr id="0" name=""/>
        <dsp:cNvSpPr/>
      </dsp:nvSpPr>
      <dsp:spPr>
        <a:xfrm>
          <a:off x="0" y="3227475"/>
          <a:ext cx="4968552" cy="1340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5615" tIns="479044" rIns="385615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i="0" u="none" strike="noStrike" kern="1200" baseline="0" dirty="0" smtClean="0">
              <a:solidFill>
                <a:schemeClr val="accent1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21 281 795,28</a:t>
          </a:r>
          <a:endParaRPr lang="ru-RU" sz="2300" b="1" i="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300" b="1" i="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3227475"/>
        <a:ext cx="4968552" cy="1340325"/>
      </dsp:txXfrm>
    </dsp:sp>
    <dsp:sp modelId="{9F09959D-09F3-4F60-BE72-8D463A52C090}">
      <dsp:nvSpPr>
        <dsp:cNvPr id="0" name=""/>
        <dsp:cNvSpPr/>
      </dsp:nvSpPr>
      <dsp:spPr>
        <a:xfrm>
          <a:off x="248427" y="2887995"/>
          <a:ext cx="3477986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1460" tIns="0" rIns="13146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2027 </a:t>
          </a:r>
          <a:r>
            <a:rPr lang="ru-RU" sz="2300" b="1" i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год</a:t>
          </a:r>
          <a:endParaRPr lang="ru-RU" sz="2300" b="1" i="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81571" y="2921139"/>
        <a:ext cx="3411698" cy="6126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2EFB29-456E-4AC2-866A-513E321E724A}">
      <dsp:nvSpPr>
        <dsp:cNvPr id="0" name=""/>
        <dsp:cNvSpPr/>
      </dsp:nvSpPr>
      <dsp:spPr>
        <a:xfrm>
          <a:off x="0" y="0"/>
          <a:ext cx="3485401" cy="5781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i="1" kern="1200" dirty="0" smtClean="0"/>
            <a:t>Доходы от использования муниципального имущества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i="1" kern="1200" dirty="0" smtClean="0"/>
            <a:t> </a:t>
          </a:r>
          <a:r>
            <a:rPr lang="ru-RU" sz="1600" b="1" i="1" kern="1200" dirty="0" smtClean="0"/>
            <a:t>579,9 </a:t>
          </a:r>
          <a:r>
            <a:rPr lang="ru-RU" sz="1600" b="1" i="1" kern="1200" dirty="0" smtClean="0"/>
            <a:t>млн руб.</a:t>
          </a:r>
          <a:endParaRPr lang="ru-RU" sz="1600" b="1" i="1" kern="1200" dirty="0"/>
        </a:p>
      </dsp:txBody>
      <dsp:txXfrm>
        <a:off x="754894" y="0"/>
        <a:ext cx="2730506" cy="578139"/>
      </dsp:txXfrm>
    </dsp:sp>
    <dsp:sp modelId="{AA4D8A8F-0373-435B-BB26-A7EBB7689887}">
      <dsp:nvSpPr>
        <dsp:cNvPr id="0" name=""/>
        <dsp:cNvSpPr/>
      </dsp:nvSpPr>
      <dsp:spPr>
        <a:xfrm>
          <a:off x="57813" y="57813"/>
          <a:ext cx="697080" cy="4625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A168213-386E-4905-B45A-5BE8F0690757}">
      <dsp:nvSpPr>
        <dsp:cNvPr id="0" name=""/>
        <dsp:cNvSpPr/>
      </dsp:nvSpPr>
      <dsp:spPr>
        <a:xfrm>
          <a:off x="0" y="635953"/>
          <a:ext cx="3485401" cy="882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i="1" kern="1200" dirty="0" smtClean="0"/>
            <a:t>Доходы от оказания платных услуг и компенсации затрат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dirty="0" smtClean="0"/>
            <a:t> </a:t>
          </a:r>
          <a:r>
            <a:rPr lang="ru-RU" sz="1600" b="1" i="1" kern="1200" dirty="0" smtClean="0"/>
            <a:t>6,1 </a:t>
          </a:r>
          <a:r>
            <a:rPr lang="ru-RU" sz="1600" b="1" i="1" kern="1200" dirty="0" smtClean="0"/>
            <a:t>млн руб.</a:t>
          </a:r>
          <a:endParaRPr lang="ru-RU" sz="1600" b="1" i="1" kern="1200" dirty="0"/>
        </a:p>
      </dsp:txBody>
      <dsp:txXfrm>
        <a:off x="754894" y="635953"/>
        <a:ext cx="2730506" cy="882906"/>
      </dsp:txXfrm>
    </dsp:sp>
    <dsp:sp modelId="{3BDAA875-8F71-46D3-AB3E-6E24E9B559CD}">
      <dsp:nvSpPr>
        <dsp:cNvPr id="0" name=""/>
        <dsp:cNvSpPr/>
      </dsp:nvSpPr>
      <dsp:spPr>
        <a:xfrm>
          <a:off x="80176" y="846151"/>
          <a:ext cx="652355" cy="4625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17666BB-449A-406A-BB08-8812BBDFD0A7}">
      <dsp:nvSpPr>
        <dsp:cNvPr id="0" name=""/>
        <dsp:cNvSpPr/>
      </dsp:nvSpPr>
      <dsp:spPr>
        <a:xfrm>
          <a:off x="0" y="1584438"/>
          <a:ext cx="3485401" cy="5981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i="1" kern="1200" dirty="0" smtClean="0"/>
            <a:t>Доходы от продажи материальных активов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dirty="0" smtClean="0"/>
            <a:t>156,3 млн </a:t>
          </a:r>
          <a:r>
            <a:rPr lang="ru-RU" sz="1600" b="1" i="1" kern="1200" dirty="0" smtClean="0"/>
            <a:t>руб.</a:t>
          </a:r>
          <a:endParaRPr lang="ru-RU" sz="1600" b="1" i="1" kern="1200" dirty="0"/>
        </a:p>
      </dsp:txBody>
      <dsp:txXfrm>
        <a:off x="754894" y="1584438"/>
        <a:ext cx="2730506" cy="598160"/>
      </dsp:txXfrm>
    </dsp:sp>
    <dsp:sp modelId="{D81B45A0-D787-40AC-8C00-EA68E5169BAF}">
      <dsp:nvSpPr>
        <dsp:cNvPr id="0" name=""/>
        <dsp:cNvSpPr/>
      </dsp:nvSpPr>
      <dsp:spPr>
        <a:xfrm>
          <a:off x="57813" y="1644498"/>
          <a:ext cx="697080" cy="4625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A3F5FDB-121C-4DF9-8920-4ACF402FB279}">
      <dsp:nvSpPr>
        <dsp:cNvPr id="0" name=""/>
        <dsp:cNvSpPr/>
      </dsp:nvSpPr>
      <dsp:spPr>
        <a:xfrm>
          <a:off x="0" y="2259798"/>
          <a:ext cx="3485401" cy="6406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i="1" kern="1200" dirty="0" smtClean="0"/>
            <a:t>Штрафы </a:t>
          </a:r>
          <a:r>
            <a:rPr lang="ru-RU" sz="1600" b="1" i="1" kern="1200" dirty="0" smtClean="0"/>
            <a:t>36,4 млн </a:t>
          </a:r>
          <a:r>
            <a:rPr lang="ru-RU" sz="1600" b="1" i="1" kern="1200" dirty="0" smtClean="0"/>
            <a:t>руб</a:t>
          </a:r>
          <a:r>
            <a:rPr lang="ru-RU" sz="1600" b="1" i="0" kern="1200" dirty="0" smtClean="0"/>
            <a:t>. </a:t>
          </a:r>
          <a:endParaRPr lang="ru-RU" sz="1600" b="1" i="0" kern="1200" dirty="0"/>
        </a:p>
      </dsp:txBody>
      <dsp:txXfrm>
        <a:off x="754894" y="2259798"/>
        <a:ext cx="2730506" cy="640688"/>
      </dsp:txXfrm>
    </dsp:sp>
    <dsp:sp modelId="{7CA18458-C6DF-4C0E-A03A-476CD9DBA450}">
      <dsp:nvSpPr>
        <dsp:cNvPr id="0" name=""/>
        <dsp:cNvSpPr/>
      </dsp:nvSpPr>
      <dsp:spPr>
        <a:xfrm>
          <a:off x="57813" y="2344097"/>
          <a:ext cx="697080" cy="4177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5A30368-4A42-4678-96E7-ADB4AA561531}">
      <dsp:nvSpPr>
        <dsp:cNvPr id="0" name=""/>
        <dsp:cNvSpPr/>
      </dsp:nvSpPr>
      <dsp:spPr>
        <a:xfrm>
          <a:off x="0" y="2931151"/>
          <a:ext cx="3485401" cy="7997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i="1" kern="1200" dirty="0" smtClean="0"/>
            <a:t>Плата за негативное воздействие на окружающую среду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dirty="0" smtClean="0"/>
            <a:t>26,9  </a:t>
          </a:r>
          <a:r>
            <a:rPr lang="ru-RU" sz="1600" b="1" i="1" kern="1200" dirty="0" smtClean="0"/>
            <a:t>млн руб.</a:t>
          </a:r>
          <a:endParaRPr lang="ru-RU" sz="1600" b="1" i="1" kern="1200" dirty="0"/>
        </a:p>
      </dsp:txBody>
      <dsp:txXfrm>
        <a:off x="754894" y="2931151"/>
        <a:ext cx="2730506" cy="799717"/>
      </dsp:txXfrm>
    </dsp:sp>
    <dsp:sp modelId="{CA5FAB9B-D2C1-4100-88EC-FBD99C750653}">
      <dsp:nvSpPr>
        <dsp:cNvPr id="0" name=""/>
        <dsp:cNvSpPr/>
      </dsp:nvSpPr>
      <dsp:spPr>
        <a:xfrm>
          <a:off x="57813" y="3099754"/>
          <a:ext cx="697080" cy="4625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00CD8-E6CD-45F1-ACF1-C7D9006944BF}">
      <dsp:nvSpPr>
        <dsp:cNvPr id="0" name=""/>
        <dsp:cNvSpPr/>
      </dsp:nvSpPr>
      <dsp:spPr>
        <a:xfrm>
          <a:off x="0" y="0"/>
          <a:ext cx="3115204" cy="3039596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2">
                  <a:lumMod val="75000"/>
                </a:schemeClr>
              </a:solidFill>
            </a:rPr>
            <a:t>Поступления в местный бюджет из республиканского бюджета межбюджетных трансфертов в виде субсидий, субвенций и иных межбюджетных трансфертов, а так же поступления от физических и юридических лиц (кроме налоговых и неналоговых доходов)</a:t>
          </a:r>
          <a:endParaRPr lang="ru-RU" sz="1600" b="1" i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48381" y="148381"/>
        <a:ext cx="2818442" cy="27428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43FED9-95BB-4715-A23F-7CA0D32F766E}">
      <dsp:nvSpPr>
        <dsp:cNvPr id="0" name=""/>
        <dsp:cNvSpPr/>
      </dsp:nvSpPr>
      <dsp:spPr>
        <a:xfrm>
          <a:off x="0" y="0"/>
          <a:ext cx="3613753" cy="563309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  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i="1" kern="1200" dirty="0" smtClean="0"/>
            <a:t> Налог на доходы физических лиц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dirty="0" smtClean="0"/>
            <a:t>6 867,6 млн </a:t>
          </a:r>
          <a:r>
            <a:rPr lang="ru-RU" sz="1600" b="1" i="1" kern="1200" dirty="0" smtClean="0"/>
            <a:t>руб.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777491" y="0"/>
        <a:ext cx="2836261" cy="563309"/>
      </dsp:txXfrm>
    </dsp:sp>
    <dsp:sp modelId="{F21834D1-CCAA-413E-A78E-6C1A974DCFD5}">
      <dsp:nvSpPr>
        <dsp:cNvPr id="0" name=""/>
        <dsp:cNvSpPr/>
      </dsp:nvSpPr>
      <dsp:spPr>
        <a:xfrm>
          <a:off x="54741" y="62689"/>
          <a:ext cx="722750" cy="4379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0309371-9159-4728-86F0-7EBBB75B49A2}">
      <dsp:nvSpPr>
        <dsp:cNvPr id="0" name=""/>
        <dsp:cNvSpPr/>
      </dsp:nvSpPr>
      <dsp:spPr>
        <a:xfrm>
          <a:off x="0" y="618051"/>
          <a:ext cx="3613753" cy="8378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i="1" kern="1200" dirty="0" smtClean="0"/>
            <a:t>Налог, взимаемый в связи с применением упрощенной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i="1" kern="1200" dirty="0" smtClean="0"/>
            <a:t> системы налогообложения                                         </a:t>
          </a:r>
          <a:r>
            <a:rPr lang="ru-RU" sz="1600" b="1" i="1" kern="1200" dirty="0" smtClean="0"/>
            <a:t>1 279,0 млн </a:t>
          </a:r>
          <a:r>
            <a:rPr lang="ru-RU" sz="1600" b="1" i="1" kern="1200" dirty="0" smtClean="0"/>
            <a:t>руб.</a:t>
          </a:r>
          <a:endParaRPr lang="ru-RU" sz="1600" b="1" i="1" kern="1200" dirty="0"/>
        </a:p>
      </dsp:txBody>
      <dsp:txXfrm>
        <a:off x="777491" y="618051"/>
        <a:ext cx="2836261" cy="837870"/>
      </dsp:txXfrm>
    </dsp:sp>
    <dsp:sp modelId="{CE4BC1C1-1363-42D7-853E-0E847D58F09C}">
      <dsp:nvSpPr>
        <dsp:cNvPr id="0" name=""/>
        <dsp:cNvSpPr/>
      </dsp:nvSpPr>
      <dsp:spPr>
        <a:xfrm>
          <a:off x="40401" y="753984"/>
          <a:ext cx="751429" cy="56600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08061A4-FF0D-4DB3-8AE0-D859CD725DD4}">
      <dsp:nvSpPr>
        <dsp:cNvPr id="0" name=""/>
        <dsp:cNvSpPr/>
      </dsp:nvSpPr>
      <dsp:spPr>
        <a:xfrm>
          <a:off x="0" y="1510662"/>
          <a:ext cx="3613753" cy="6952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i="1" kern="1200" dirty="0" smtClean="0"/>
            <a:t>Налог, взимаемый в связи с применением патентной системы налогообложения  </a:t>
          </a:r>
          <a:r>
            <a:rPr lang="ru-RU" sz="1600" b="1" i="1" kern="1200" dirty="0" smtClean="0"/>
            <a:t>200,0 </a:t>
          </a:r>
          <a:r>
            <a:rPr lang="ru-RU" sz="1600" b="1" i="1" kern="1200" dirty="0" smtClean="0"/>
            <a:t>млн руб.</a:t>
          </a:r>
          <a:endParaRPr lang="ru-RU" sz="1600" b="1" i="1" kern="1200" dirty="0"/>
        </a:p>
      </dsp:txBody>
      <dsp:txXfrm>
        <a:off x="777491" y="1510662"/>
        <a:ext cx="2836261" cy="695241"/>
      </dsp:txXfrm>
    </dsp:sp>
    <dsp:sp modelId="{4E4B6008-F3FC-4B50-AC3A-26C25A0FDD52}">
      <dsp:nvSpPr>
        <dsp:cNvPr id="0" name=""/>
        <dsp:cNvSpPr/>
      </dsp:nvSpPr>
      <dsp:spPr>
        <a:xfrm>
          <a:off x="23908" y="1647599"/>
          <a:ext cx="722750" cy="4379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73337B2-EFB0-40F5-8B92-C03216900F0B}">
      <dsp:nvSpPr>
        <dsp:cNvPr id="0" name=""/>
        <dsp:cNvSpPr/>
      </dsp:nvSpPr>
      <dsp:spPr>
        <a:xfrm>
          <a:off x="0" y="2272990"/>
          <a:ext cx="3613753" cy="413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i="1" kern="1200" dirty="0" smtClean="0"/>
            <a:t>Налог на имущество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i="1" kern="1200" dirty="0" smtClean="0"/>
            <a:t> физических лиц </a:t>
          </a:r>
          <a:r>
            <a:rPr lang="ru-RU" sz="1600" b="1" i="1" kern="1200" dirty="0" smtClean="0"/>
            <a:t>447,5 </a:t>
          </a:r>
          <a:r>
            <a:rPr lang="ru-RU" sz="1600" b="1" i="1" kern="1200" dirty="0" smtClean="0"/>
            <a:t>млн руб.</a:t>
          </a:r>
          <a:endParaRPr lang="ru-RU" sz="1600" b="1" i="1" kern="1200" dirty="0"/>
        </a:p>
      </dsp:txBody>
      <dsp:txXfrm>
        <a:off x="777491" y="2272990"/>
        <a:ext cx="2836261" cy="413242"/>
      </dsp:txXfrm>
    </dsp:sp>
    <dsp:sp modelId="{D35AD7BF-5035-499E-9FE7-90FB93EACD94}">
      <dsp:nvSpPr>
        <dsp:cNvPr id="0" name=""/>
        <dsp:cNvSpPr/>
      </dsp:nvSpPr>
      <dsp:spPr>
        <a:xfrm>
          <a:off x="54741" y="2260645"/>
          <a:ext cx="722750" cy="4379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BF8E6BF-B64B-4310-BEAA-99859C504DBB}">
      <dsp:nvSpPr>
        <dsp:cNvPr id="0" name=""/>
        <dsp:cNvSpPr/>
      </dsp:nvSpPr>
      <dsp:spPr>
        <a:xfrm>
          <a:off x="0" y="2753317"/>
          <a:ext cx="3613753" cy="5474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1" kern="1200" dirty="0" smtClean="0"/>
            <a:t> </a:t>
          </a:r>
          <a:r>
            <a:rPr lang="ru-RU" sz="1200" b="1" i="1" kern="1200" dirty="0" smtClean="0"/>
            <a:t>Земельный налог 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dirty="0" smtClean="0"/>
            <a:t>406,0 </a:t>
          </a:r>
          <a:r>
            <a:rPr lang="ru-RU" sz="1600" b="1" i="1" kern="1200" dirty="0" smtClean="0"/>
            <a:t>млн руб.</a:t>
          </a:r>
          <a:endParaRPr lang="ru-RU" sz="1600" b="1" i="1" kern="1200" dirty="0"/>
        </a:p>
      </dsp:txBody>
      <dsp:txXfrm>
        <a:off x="777491" y="2753317"/>
        <a:ext cx="2836261" cy="547412"/>
      </dsp:txXfrm>
    </dsp:sp>
    <dsp:sp modelId="{1BCE98FD-0EC8-4A9D-9F9D-9967D709414B}">
      <dsp:nvSpPr>
        <dsp:cNvPr id="0" name=""/>
        <dsp:cNvSpPr/>
      </dsp:nvSpPr>
      <dsp:spPr>
        <a:xfrm>
          <a:off x="54741" y="2808058"/>
          <a:ext cx="722750" cy="4379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CBC7AF0-69B6-4414-8B99-5BB2EDACC1EC}">
      <dsp:nvSpPr>
        <dsp:cNvPr id="0" name=""/>
        <dsp:cNvSpPr/>
      </dsp:nvSpPr>
      <dsp:spPr>
        <a:xfrm>
          <a:off x="0" y="3355471"/>
          <a:ext cx="3613753" cy="5474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i="1" kern="1200" dirty="0" smtClean="0"/>
            <a:t>Другие налоговые доходы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dirty="0" smtClean="0"/>
            <a:t>162,9 млн </a:t>
          </a:r>
          <a:r>
            <a:rPr lang="ru-RU" sz="1600" b="1" i="1" kern="1200" dirty="0" smtClean="0"/>
            <a:t>руб.</a:t>
          </a:r>
          <a:endParaRPr lang="ru-RU" sz="1600" b="1" i="1" kern="1200" dirty="0"/>
        </a:p>
      </dsp:txBody>
      <dsp:txXfrm>
        <a:off x="777491" y="3355471"/>
        <a:ext cx="2836261" cy="547412"/>
      </dsp:txXfrm>
    </dsp:sp>
    <dsp:sp modelId="{46660EE5-549D-4302-AF53-2D153DA1F023}">
      <dsp:nvSpPr>
        <dsp:cNvPr id="0" name=""/>
        <dsp:cNvSpPr/>
      </dsp:nvSpPr>
      <dsp:spPr>
        <a:xfrm>
          <a:off x="54741" y="3410213"/>
          <a:ext cx="722750" cy="4379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750" tIns="45874" rIns="91750" bIns="4587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750" tIns="45874" rIns="91750" bIns="45874" rtlCol="0"/>
          <a:lstStyle>
            <a:lvl1pPr algn="r">
              <a:defRPr sz="1200"/>
            </a:lvl1pPr>
          </a:lstStyle>
          <a:p>
            <a:fld id="{54415A87-0D05-471C-A05F-A190CD3C8573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50" tIns="45874" rIns="91750" bIns="4587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9"/>
            <a:ext cx="5438140" cy="4466987"/>
          </a:xfrm>
          <a:prstGeom prst="rect">
            <a:avLst/>
          </a:prstGeom>
        </p:spPr>
        <p:txBody>
          <a:bodyPr vert="horz" lIns="91750" tIns="45874" rIns="91750" bIns="4587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750" tIns="45874" rIns="91750" bIns="4587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750" tIns="45874" rIns="91750" bIns="45874" rtlCol="0" anchor="b"/>
          <a:lstStyle>
            <a:lvl1pPr algn="r">
              <a:defRPr sz="1200"/>
            </a:lvl1pPr>
          </a:lstStyle>
          <a:p>
            <a:fld id="{A8C59150-21DB-46FA-974B-05C01ACF2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983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25/02/2026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25/02/2026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25/02/2026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 preserve="1">
  <p:cSld name="1_Blank colo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0" y="1"/>
            <a:ext cx="12192000" cy="1105544"/>
          </a:xfrm>
          <a:prstGeom prst="rect">
            <a:avLst/>
          </a:prstGeom>
          <a:solidFill>
            <a:srgbClr val="3477B2"/>
          </a:solidFill>
          <a:ln>
            <a:solidFill>
              <a:srgbClr val="018ABD"/>
            </a:solidFill>
          </a:ln>
        </p:spPr>
        <p:txBody>
          <a:bodyPr spcFirstLastPara="1" wrap="square" lIns="91376" tIns="91376" rIns="91376" bIns="9137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5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Shape 61"/>
          <p:cNvSpPr/>
          <p:nvPr userDrawn="1"/>
        </p:nvSpPr>
        <p:spPr>
          <a:xfrm>
            <a:off x="0" y="6265622"/>
            <a:ext cx="12192000" cy="592379"/>
          </a:xfrm>
          <a:prstGeom prst="rect">
            <a:avLst/>
          </a:prstGeom>
          <a:solidFill>
            <a:srgbClr val="DEEBF6"/>
          </a:solidFill>
          <a:ln>
            <a:noFill/>
          </a:ln>
        </p:spPr>
        <p:txBody>
          <a:bodyPr spcFirstLastPara="1" wrap="square" lIns="91376" tIns="91376" rIns="91376" bIns="9137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5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Shape 22"/>
          <p:cNvSpPr txBox="1">
            <a:spLocks/>
          </p:cNvSpPr>
          <p:nvPr userDrawn="1"/>
        </p:nvSpPr>
        <p:spPr>
          <a:xfrm>
            <a:off x="-578601" y="6364671"/>
            <a:ext cx="13225220" cy="669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6" tIns="91376" rIns="91376" bIns="91376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tillium Web"/>
              <a:buNone/>
              <a:defRPr sz="3600" b="1" i="0" u="none" strike="noStrike" cap="none">
                <a:solidFill>
                  <a:schemeClr val="bg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tillium Web"/>
              <a:buNone/>
              <a:defRPr sz="2600" b="1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tillium Web"/>
              <a:buNone/>
              <a:defRPr sz="2600" b="1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tillium Web"/>
              <a:buNone/>
              <a:defRPr sz="2600" b="1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tillium Web"/>
              <a:buNone/>
              <a:defRPr sz="2600" b="1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tillium Web"/>
              <a:buNone/>
              <a:defRPr sz="2600" b="1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tillium Web"/>
              <a:buNone/>
              <a:defRPr sz="2600" b="1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tillium Web"/>
              <a:buNone/>
              <a:defRPr sz="2600" b="1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tillium Web"/>
              <a:buNone/>
              <a:defRPr sz="2600" b="1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ru-RU" sz="1700" b="0" kern="0" dirty="0" smtClean="0">
                <a:solidFill>
                  <a:srgbClr val="3477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Итоги социально-экономического развития города за 9</a:t>
            </a:r>
            <a:r>
              <a:rPr lang="en-US" sz="1700" b="0" kern="0" dirty="0" smtClean="0">
                <a:solidFill>
                  <a:srgbClr val="3477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700" b="0" kern="0" dirty="0" smtClean="0">
                <a:solidFill>
                  <a:srgbClr val="3477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месяцев 2018 года</a:t>
            </a:r>
          </a:p>
        </p:txBody>
      </p:sp>
      <p:sp>
        <p:nvSpPr>
          <p:cNvPr id="3" name="Shape 61"/>
          <p:cNvSpPr/>
          <p:nvPr userDrawn="1"/>
        </p:nvSpPr>
        <p:spPr>
          <a:xfrm>
            <a:off x="0" y="6133706"/>
            <a:ext cx="12192000" cy="179303"/>
          </a:xfrm>
          <a:prstGeom prst="rect">
            <a:avLst/>
          </a:prstGeom>
          <a:solidFill>
            <a:srgbClr val="3477B2"/>
          </a:solidFill>
          <a:ln>
            <a:noFill/>
          </a:ln>
        </p:spPr>
        <p:txBody>
          <a:bodyPr spcFirstLastPara="1" wrap="square" lIns="91376" tIns="91376" rIns="91376" bIns="9137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5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6" name="Picture 4" descr="C:\Users\Пользователь\Desktop\158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08834" y="205128"/>
            <a:ext cx="724388" cy="68345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6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328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25/02/2026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25/02/2026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25/02/2026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25/02/2026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25/02/2026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25/02/2026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4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25/02/2026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25/02/2026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t>25/02/2026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25900" y="563333"/>
            <a:ext cx="43024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36" tIns="121836" rIns="121836" bIns="121836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965065" y="2115100"/>
            <a:ext cx="8122800" cy="4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36" tIns="121836" rIns="121836" bIns="121836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▪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▫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▸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52462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5.jpeg"/><Relationship Id="rId7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18" Type="http://schemas.microsoft.com/office/2007/relationships/diagramDrawing" Target="../diagrams/drawing6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17" Type="http://schemas.openxmlformats.org/officeDocument/2006/relationships/diagramColors" Target="../diagrams/colors6.xml"/><Relationship Id="rId2" Type="http://schemas.openxmlformats.org/officeDocument/2006/relationships/image" Target="../media/image2.jpeg"/><Relationship Id="rId16" Type="http://schemas.openxmlformats.org/officeDocument/2006/relationships/diagramQuickStyle" Target="../diagrams/quickStyl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5" Type="http://schemas.openxmlformats.org/officeDocument/2006/relationships/diagramLayout" Target="../diagrams/layout6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Relationship Id="rId14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jpeg"/><Relationship Id="rId3" Type="http://schemas.openxmlformats.org/officeDocument/2006/relationships/image" Target="../media/image5.jpeg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479376" y="1124744"/>
            <a:ext cx="0" cy="523566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56730" y="1618340"/>
            <a:ext cx="0" cy="424847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>
            <a:off x="3412" y="-27384"/>
            <a:ext cx="12192000" cy="6858000"/>
            <a:chOff x="-1" y="-11153"/>
            <a:chExt cx="12192002" cy="6869153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-1" y="-11153"/>
              <a:ext cx="12192002" cy="2468463"/>
              <a:chOff x="-1" y="-11153"/>
              <a:chExt cx="12192002" cy="2468463"/>
            </a:xfrm>
          </p:grpSpPr>
          <p:pic>
            <p:nvPicPr>
              <p:cNvPr id="10" name="Рисунок 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588" r="30" b="28208"/>
              <a:stretch/>
            </p:blipFill>
            <p:spPr>
              <a:xfrm>
                <a:off x="4723657" y="-11152"/>
                <a:ext cx="7468344" cy="2453269"/>
              </a:xfrm>
              <a:prstGeom prst="rect">
                <a:avLst/>
              </a:prstGeom>
            </p:spPr>
          </p:pic>
          <p:pic>
            <p:nvPicPr>
              <p:cNvPr id="13" name="Рисунок 12"/>
              <p:cNvPicPr>
                <a:picLocks noChangeAspect="1"/>
              </p:cNvPicPr>
              <p:nvPr/>
            </p:nvPicPr>
            <p:blipFill rotWithShape="1">
              <a:blip r:embed="rId3"/>
              <a:srcRect t="8990" r="52670" b="14346"/>
              <a:stretch/>
            </p:blipFill>
            <p:spPr>
              <a:xfrm flipH="1">
                <a:off x="-1" y="-11153"/>
                <a:ext cx="4723657" cy="2468463"/>
              </a:xfrm>
              <a:prstGeom prst="rect">
                <a:avLst/>
              </a:prstGeom>
            </p:spPr>
          </p:pic>
        </p:grpSp>
        <p:sp>
          <p:nvSpPr>
            <p:cNvPr id="9" name="Прямоугольник 8"/>
            <p:cNvSpPr/>
            <p:nvPr/>
          </p:nvSpPr>
          <p:spPr>
            <a:xfrm>
              <a:off x="0" y="2442117"/>
              <a:ext cx="12192000" cy="4415883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83296" y="3196137"/>
            <a:ext cx="106692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«БЮДЖЕТ ДЛЯ ГРАЖДАН»</a:t>
            </a:r>
          </a:p>
          <a:p>
            <a:pPr algn="ctr"/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ГОРОД НАБЕРЕЖНЫЕ ЧЕЛНЫ </a:t>
            </a:r>
          </a:p>
          <a:p>
            <a:pPr algn="ctr"/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458" y="-307818"/>
            <a:ext cx="12192000" cy="2951579"/>
            <a:chOff x="2458" y="-307818"/>
            <a:chExt cx="12192000" cy="2951579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737" b="15023"/>
            <a:stretch/>
          </p:blipFill>
          <p:spPr>
            <a:xfrm>
              <a:off x="2458" y="-307818"/>
              <a:ext cx="12189542" cy="2932732"/>
            </a:xfrm>
            <a:prstGeom prst="rect">
              <a:avLst/>
            </a:prstGeom>
          </p:spPr>
        </p:pic>
        <p:cxnSp>
          <p:nvCxnSpPr>
            <p:cNvPr id="15" name="Прямая соединительная линия 14"/>
            <p:cNvCxnSpPr>
              <a:cxnSpLocks/>
            </p:cNvCxnSpPr>
            <p:nvPr/>
          </p:nvCxnSpPr>
          <p:spPr bwMode="auto">
            <a:xfrm>
              <a:off x="2458" y="2643761"/>
              <a:ext cx="12192000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511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32212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05832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656"/>
            <a:ext cx="756084" cy="94763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68388" y="1280287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868803" y="332273"/>
            <a:ext cx="10123741" cy="87819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КОЛИЧЕСТВО УЧРЕЖДЕНИЙ в 2012 – </a:t>
            </a:r>
            <a:r>
              <a:rPr lang="ru-RU" sz="25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5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гг. </a:t>
            </a:r>
          </a:p>
          <a:p>
            <a:r>
              <a:rPr lang="ru-RU" sz="25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города НАБЕРЕЖНЫЕ ЧЕЛНЫ</a:t>
            </a:r>
            <a:endParaRPr lang="ru-RU" sz="25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784833" y="2055268"/>
            <a:ext cx="1736525" cy="2285167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2547569" y="2055351"/>
            <a:ext cx="1810168" cy="2302628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6234053" y="2055269"/>
            <a:ext cx="1776296" cy="2220062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8109743" y="2037848"/>
            <a:ext cx="1676972" cy="2235814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9886109" y="2037849"/>
            <a:ext cx="1706895" cy="2235814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4401066" y="2074663"/>
            <a:ext cx="1727307" cy="2285167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4847" y="1483111"/>
            <a:ext cx="1869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сады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13153" y="1484227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60827" y="1286307"/>
            <a:ext cx="225610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</a:t>
            </a:r>
          </a:p>
          <a:p>
            <a:pPr algn="ctr"/>
            <a:r>
              <a:rPr lang="ru-RU" sz="1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</a:t>
            </a:r>
            <a:endParaRPr lang="ru-RU" sz="17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90110" y="1385611"/>
            <a:ext cx="2256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сооружения</a:t>
            </a:r>
            <a:endParaRPr 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04133" y="1422254"/>
            <a:ext cx="1815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</a:t>
            </a:r>
          </a:p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  <a:endParaRPr 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773927" y="1267862"/>
            <a:ext cx="200327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</a:t>
            </a:r>
          </a:p>
          <a:p>
            <a:pPr algn="ctr"/>
            <a:r>
              <a:rPr lang="ru-RU" sz="1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молодежной политики</a:t>
            </a:r>
            <a:endParaRPr lang="ru-RU" sz="17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179377"/>
              </p:ext>
            </p:extLst>
          </p:nvPr>
        </p:nvGraphicFramePr>
        <p:xfrm>
          <a:off x="133855" y="4420010"/>
          <a:ext cx="11506761" cy="224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649">
                  <a:extLst>
                    <a:ext uri="{9D8B030D-6E8A-4147-A177-3AD203B41FA5}">
                      <a16:colId xmlns="" xmlns:a16="http://schemas.microsoft.com/office/drawing/2014/main" val="3241748911"/>
                    </a:ext>
                  </a:extLst>
                </a:gridCol>
                <a:gridCol w="1287889">
                  <a:extLst>
                    <a:ext uri="{9D8B030D-6E8A-4147-A177-3AD203B41FA5}">
                      <a16:colId xmlns="" xmlns:a16="http://schemas.microsoft.com/office/drawing/2014/main" val="796398441"/>
                    </a:ext>
                  </a:extLst>
                </a:gridCol>
                <a:gridCol w="1814423">
                  <a:extLst>
                    <a:ext uri="{9D8B030D-6E8A-4147-A177-3AD203B41FA5}">
                      <a16:colId xmlns="" xmlns:a16="http://schemas.microsoft.com/office/drawing/2014/main" val="2152580067"/>
                    </a:ext>
                  </a:extLst>
                </a:gridCol>
                <a:gridCol w="1834596">
                  <a:extLst>
                    <a:ext uri="{9D8B030D-6E8A-4147-A177-3AD203B41FA5}">
                      <a16:colId xmlns="" xmlns:a16="http://schemas.microsoft.com/office/drawing/2014/main" val="3337205217"/>
                    </a:ext>
                  </a:extLst>
                </a:gridCol>
                <a:gridCol w="1931834">
                  <a:extLst>
                    <a:ext uri="{9D8B030D-6E8A-4147-A177-3AD203B41FA5}">
                      <a16:colId xmlns="" xmlns:a16="http://schemas.microsoft.com/office/drawing/2014/main" val="3721900834"/>
                    </a:ext>
                  </a:extLst>
                </a:gridCol>
                <a:gridCol w="1717185">
                  <a:extLst>
                    <a:ext uri="{9D8B030D-6E8A-4147-A177-3AD203B41FA5}">
                      <a16:colId xmlns="" xmlns:a16="http://schemas.microsoft.com/office/drawing/2014/main" val="3741183517"/>
                    </a:ext>
                  </a:extLst>
                </a:gridCol>
                <a:gridCol w="1717185">
                  <a:extLst>
                    <a:ext uri="{9D8B030D-6E8A-4147-A177-3AD203B41FA5}">
                      <a16:colId xmlns="" xmlns:a16="http://schemas.microsoft.com/office/drawing/2014/main" val="3085227195"/>
                    </a:ext>
                  </a:extLst>
                </a:gridCol>
              </a:tblGrid>
              <a:tr h="784880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учреждений  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2012 году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3D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3D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3D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3D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3D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3D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3DA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86391737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учреждений  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</a:p>
                  </a:txBody>
                  <a:tcPr>
                    <a:solidFill>
                      <a:srgbClr val="C3D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3D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3D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3D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3D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3D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3DA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89380916"/>
                  </a:ext>
                </a:extLst>
              </a:tr>
              <a:tr h="522041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Увеличение</a:t>
                      </a:r>
                      <a:r>
                        <a:rPr lang="ru-RU" sz="14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количества учреждений</a:t>
                      </a:r>
                      <a:endParaRPr lang="ru-RU" sz="1400" b="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3D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3D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ru-RU" sz="20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3D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3D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+ 6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3D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3D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3DA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04820956"/>
                  </a:ext>
                </a:extLst>
              </a:tr>
            </a:tbl>
          </a:graphicData>
        </a:graphic>
      </p:graphicFrame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r="8976" b="3165"/>
          <a:stretch/>
        </p:blipFill>
        <p:spPr bwMode="auto">
          <a:xfrm>
            <a:off x="867424" y="2137276"/>
            <a:ext cx="1587734" cy="1316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/>
          <a:srcRect l="15179" r="19033" b="9749"/>
          <a:stretch/>
        </p:blipFill>
        <p:spPr>
          <a:xfrm>
            <a:off x="4454883" y="2186797"/>
            <a:ext cx="1630487" cy="132638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/>
          <a:srcRect l="6344" t="4064" r="7335" b="1"/>
          <a:stretch/>
        </p:blipFill>
        <p:spPr>
          <a:xfrm>
            <a:off x="2613154" y="2126893"/>
            <a:ext cx="1758526" cy="138628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7"/>
          <a:srcRect l="8764" r="21233" b="12820"/>
          <a:stretch/>
        </p:blipFill>
        <p:spPr>
          <a:xfrm>
            <a:off x="6303515" y="2122513"/>
            <a:ext cx="1642895" cy="130648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8"/>
          <a:srcRect r="20270"/>
          <a:stretch/>
        </p:blipFill>
        <p:spPr>
          <a:xfrm>
            <a:off x="8171668" y="2098112"/>
            <a:ext cx="1580164" cy="131886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9"/>
          <a:srcRect l="11533" t="10114" r="6978"/>
          <a:stretch/>
        </p:blipFill>
        <p:spPr>
          <a:xfrm>
            <a:off x="9951907" y="2135902"/>
            <a:ext cx="1554793" cy="129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8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4951" y="2270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05832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656"/>
            <a:ext cx="756084" cy="94763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79376" y="1392055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1415480" y="311527"/>
            <a:ext cx="9577064" cy="813217"/>
          </a:xfrm>
          <a:prstGeom prst="rect">
            <a:avLst/>
          </a:prstGeom>
          <a:noFill/>
        </p:spPr>
        <p:txBody>
          <a:bodyPr/>
          <a:lstStyle>
            <a:lvl1pPr algn="ctr" defTabSz="914354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ПОНЯТИЯ</a:t>
            </a:r>
            <a:endParaRPr lang="ru-RU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54580" y="2859243"/>
            <a:ext cx="454318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spc="300" dirty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32779" y="2796580"/>
            <a:ext cx="4143404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cap="none" spc="30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sz="4000" b="1" i="1" cap="none" spc="300" dirty="0">
              <a:ln w="11430" cmpd="sng">
                <a:solidFill>
                  <a:srgbClr val="002060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мелочь.jpg"/>
          <p:cNvPicPr>
            <a:picLocks noChangeAspect="1"/>
          </p:cNvPicPr>
          <p:nvPr/>
        </p:nvPicPr>
        <p:blipFill>
          <a:blip r:embed="rId4" cstate="print"/>
          <a:srcRect l="9588" t="4419" r="9588"/>
          <a:stretch>
            <a:fillRect/>
          </a:stretch>
        </p:blipFill>
        <p:spPr>
          <a:xfrm>
            <a:off x="4815221" y="4123128"/>
            <a:ext cx="2364902" cy="201868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0" name="TextBox 19"/>
          <p:cNvSpPr txBox="1"/>
          <p:nvPr/>
        </p:nvSpPr>
        <p:spPr>
          <a:xfrm>
            <a:off x="695400" y="1641629"/>
            <a:ext cx="1066579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это форма образования и расходования денежных средств, предназначенных для финансового обеспечения задач и функций местного самоуправления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мешок рубли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8694" y="3999431"/>
            <a:ext cx="2973090" cy="254623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2" name="Рисунок 21" descr="рубли мешок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4042" y="4074313"/>
            <a:ext cx="3139642" cy="2433223"/>
          </a:xfrm>
          <a:prstGeom prst="rect">
            <a:avLst/>
          </a:prstGeom>
          <a:noFill/>
          <a:ln cap="rnd">
            <a:solidFill>
              <a:schemeClr val="tx1"/>
            </a:solidFill>
          </a:ln>
          <a:effectLst>
            <a:softEdge rad="317500"/>
          </a:effectLst>
        </p:spPr>
      </p:pic>
      <p:sp>
        <p:nvSpPr>
          <p:cNvPr id="23" name="TextBox 22"/>
          <p:cNvSpPr txBox="1"/>
          <p:nvPr/>
        </p:nvSpPr>
        <p:spPr>
          <a:xfrm>
            <a:off x="1239142" y="5160323"/>
            <a:ext cx="26361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Поступление денежных средств 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в бюджет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31267" y="5024056"/>
            <a:ext cx="2911193" cy="1200329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Выплата 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денежных 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средств из бюджета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79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9634" y="21742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05832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58" y="247393"/>
            <a:ext cx="756084" cy="94763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79376" y="1280287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911424" y="368026"/>
            <a:ext cx="10369152" cy="96814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ЭТАПЫ БЮДЖЕТНОГО ПРОЦЕССА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564397753"/>
              </p:ext>
            </p:extLst>
          </p:nvPr>
        </p:nvGraphicFramePr>
        <p:xfrm>
          <a:off x="613012" y="1371542"/>
          <a:ext cx="10523548" cy="5157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Прямоугольная выноска 15"/>
          <p:cNvSpPr/>
          <p:nvPr/>
        </p:nvSpPr>
        <p:spPr>
          <a:xfrm>
            <a:off x="613012" y="2534639"/>
            <a:ext cx="1440160" cy="600164"/>
          </a:xfrm>
          <a:prstGeom prst="wedgeRectCallout">
            <a:avLst>
              <a:gd name="adj1" fmla="val 48913"/>
              <a:gd name="adj2" fmla="val 83076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Совет МО г. Набережные Челны</a:t>
            </a: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3747193" y="1053775"/>
            <a:ext cx="1152128" cy="600164"/>
          </a:xfrm>
          <a:prstGeom prst="wedgeRectCallout">
            <a:avLst>
              <a:gd name="adj1" fmla="val 60572"/>
              <a:gd name="adj2" fmla="val 71736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9535187" y="2492896"/>
            <a:ext cx="1487760" cy="600164"/>
          </a:xfrm>
          <a:prstGeom prst="wedgeRectCallout">
            <a:avLst>
              <a:gd name="adj1" fmla="val -41239"/>
              <a:gd name="adj2" fmla="val 101130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управление финансов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9086042" y="4725144"/>
            <a:ext cx="1440160" cy="600164"/>
          </a:xfrm>
          <a:prstGeom prst="wedgeRectCallout">
            <a:avLst>
              <a:gd name="adj1" fmla="val -40013"/>
              <a:gd name="adj2" fmla="val 94241"/>
            </a:avLst>
          </a:prstGeom>
          <a:ln>
            <a:solidFill>
              <a:schemeClr val="tx1"/>
            </a:solidFill>
            <a:prstDash val="sys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Совет МО г. Набережные Челны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2834721"/>
            <a:ext cx="3600399" cy="237626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21299999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ая выноска 22"/>
          <p:cNvSpPr/>
          <p:nvPr/>
        </p:nvSpPr>
        <p:spPr>
          <a:xfrm>
            <a:off x="4920071" y="4612093"/>
            <a:ext cx="1487760" cy="600164"/>
          </a:xfrm>
          <a:prstGeom prst="wedgeRectCallout">
            <a:avLst>
              <a:gd name="adj1" fmla="val -41239"/>
              <a:gd name="adj2" fmla="val 101130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управление финансов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ая выноска 23"/>
          <p:cNvSpPr/>
          <p:nvPr/>
        </p:nvSpPr>
        <p:spPr>
          <a:xfrm>
            <a:off x="931259" y="1159929"/>
            <a:ext cx="1369604" cy="864000"/>
          </a:xfrm>
          <a:prstGeom prst="wedgeRectCallout">
            <a:avLst>
              <a:gd name="adj1" fmla="val 55397"/>
              <a:gd name="adj2" fmla="val 86591"/>
            </a:avLst>
          </a:prstGeom>
          <a:solidFill>
            <a:schemeClr val="bg1"/>
          </a:solidFill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1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онтрольно-счетная палата и органы местного самоуправления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68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32212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05832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656"/>
            <a:ext cx="756084" cy="94763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63352" y="1628800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1487" y="239800"/>
            <a:ext cx="11143687" cy="150017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ГРАЖДАНИН И ЕГО УЧАСТИЕ В         БЮДЖЕТНОМ ПРОЦЕССЕ</a:t>
            </a: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106394156"/>
              </p:ext>
            </p:extLst>
          </p:nvPr>
        </p:nvGraphicFramePr>
        <p:xfrm>
          <a:off x="1410145" y="1753220"/>
          <a:ext cx="3528392" cy="4873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5879976" y="1739974"/>
            <a:ext cx="453650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участия граждан в осуществлении местного самоуправления: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84032" y="2617709"/>
            <a:ext cx="3770514" cy="577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выборы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84032" y="3328491"/>
            <a:ext cx="3770514" cy="606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Правотворческая инициатива граждан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384032" y="4076437"/>
            <a:ext cx="3770514" cy="604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84032" y="4797426"/>
            <a:ext cx="3770514" cy="727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граждан в органы местного самоуправления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384032" y="5675616"/>
            <a:ext cx="3770514" cy="727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Территориальное общественное самоуправление (ТОС)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05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32212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05832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656"/>
            <a:ext cx="756084" cy="94763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63352" y="1628800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969744" y="461478"/>
            <a:ext cx="8640960" cy="81880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ИДЫ БЮДЖЕТА</a:t>
            </a:r>
            <a:endParaRPr lang="ru-RU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виды бюджета.jpg"/>
          <p:cNvPicPr>
            <a:picLocks noChangeAspect="1"/>
          </p:cNvPicPr>
          <p:nvPr/>
        </p:nvPicPr>
        <p:blipFill>
          <a:blip r:embed="rId4"/>
          <a:srcRect l="394" t="15748" b="8399"/>
          <a:stretch>
            <a:fillRect/>
          </a:stretch>
        </p:blipFill>
        <p:spPr>
          <a:xfrm>
            <a:off x="1016749" y="1847402"/>
            <a:ext cx="9687763" cy="4677942"/>
          </a:xfrm>
          <a:prstGeom prst="rect">
            <a:avLst/>
          </a:prstGeom>
          <a:blipFill dpi="0" rotWithShape="1">
            <a:blip r:embed="rId5">
              <a:alphaModFix amt="50000"/>
            </a:blip>
            <a:srcRect/>
            <a:tile tx="0" ty="0" sx="100000" sy="100000" flip="none" algn="tl"/>
          </a:blipFill>
          <a:ln>
            <a:noFill/>
          </a:ln>
          <a:effectLst>
            <a:softEdge rad="127000"/>
          </a:effectLst>
          <a:scene3d>
            <a:camera prst="orthographicFront"/>
            <a:lightRig rig="threePt" dir="t">
              <a:rot lat="0" lon="0" rev="4200000"/>
            </a:lightRig>
          </a:scene3d>
          <a:sp3d/>
        </p:spPr>
      </p:pic>
    </p:spTree>
    <p:extLst>
      <p:ext uri="{BB962C8B-B14F-4D97-AF65-F5344CB8AC3E}">
        <p14:creationId xmlns:p14="http://schemas.microsoft.com/office/powerpoint/2010/main" val="87813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32212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05832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656"/>
            <a:ext cx="756084" cy="94763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07368" y="1916832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1016748" y="332656"/>
            <a:ext cx="10047803" cy="1159664"/>
          </a:xfrm>
          <a:prstGeom prst="rect">
            <a:avLst/>
          </a:prstGeom>
          <a:noFill/>
        </p:spPr>
        <p:txBody>
          <a:bodyPr>
            <a:normAutofit fontScale="25000" lnSpcReduction="20000"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Параметры бюджета муниципального образования город Набережные Челны на </a:t>
            </a:r>
            <a:r>
              <a:rPr lang="ru-RU" sz="1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годы </a:t>
            </a:r>
            <a:endParaRPr lang="ru-RU" sz="1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0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рублей)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8963" y="2165877"/>
            <a:ext cx="49676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2025 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 </a:t>
            </a:r>
            <a:endParaRPr lang="ru-RU" sz="24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плановый период </a:t>
            </a:r>
            <a:endParaRPr lang="ru-RU" sz="24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2026 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2027 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годы </a:t>
            </a:r>
            <a:endParaRPr lang="ru-RU" sz="24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ru-RU" altLang="ru-RU" sz="2400" b="1" u="sng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сбалансирован </a:t>
            </a:r>
            <a:endParaRPr lang="ru-RU" altLang="ru-RU" sz="2400" b="1" u="sng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91544" y="3984581"/>
            <a:ext cx="1925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ДОХОДЫ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10911" y="5318660"/>
            <a:ext cx="2006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РАСХОДЫ</a:t>
            </a:r>
          </a:p>
        </p:txBody>
      </p:sp>
      <p:sp>
        <p:nvSpPr>
          <p:cNvPr id="14" name="Равно 13"/>
          <p:cNvSpPr/>
          <p:nvPr/>
        </p:nvSpPr>
        <p:spPr>
          <a:xfrm>
            <a:off x="2574127" y="4610265"/>
            <a:ext cx="760552" cy="48258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706250817"/>
              </p:ext>
            </p:extLst>
          </p:nvPr>
        </p:nvGraphicFramePr>
        <p:xfrm>
          <a:off x="5087888" y="1930860"/>
          <a:ext cx="4968552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2876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32212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05832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656"/>
            <a:ext cx="756084" cy="94763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63352" y="1628800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1148934" y="323837"/>
            <a:ext cx="8619474" cy="127667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</a:p>
          <a:p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18 909 млн </a:t>
            </a: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2066288" y="1668590"/>
            <a:ext cx="496415" cy="15479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476121" y="1671671"/>
            <a:ext cx="506021" cy="17581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9040762" y="1668926"/>
            <a:ext cx="546149" cy="18320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перфолента 17"/>
          <p:cNvSpPr/>
          <p:nvPr/>
        </p:nvSpPr>
        <p:spPr>
          <a:xfrm>
            <a:off x="353041" y="1847483"/>
            <a:ext cx="3613752" cy="915599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9 363,0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млн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ерфолента 18"/>
          <p:cNvSpPr/>
          <p:nvPr/>
        </p:nvSpPr>
        <p:spPr>
          <a:xfrm>
            <a:off x="4300081" y="1823387"/>
            <a:ext cx="3451536" cy="1044690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805,6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млн руб.</a:t>
            </a:r>
          </a:p>
          <a:p>
            <a:pPr algn="ctr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ерфолента 19"/>
          <p:cNvSpPr/>
          <p:nvPr/>
        </p:nvSpPr>
        <p:spPr>
          <a:xfrm>
            <a:off x="8084904" y="1771449"/>
            <a:ext cx="3217731" cy="1462702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8 740,4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млн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1351303325"/>
              </p:ext>
            </p:extLst>
          </p:nvPr>
        </p:nvGraphicFramePr>
        <p:xfrm>
          <a:off x="4300082" y="2934249"/>
          <a:ext cx="3485401" cy="373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3446245706"/>
              </p:ext>
            </p:extLst>
          </p:nvPr>
        </p:nvGraphicFramePr>
        <p:xfrm>
          <a:off x="8165372" y="3341717"/>
          <a:ext cx="3115204" cy="3255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377032325"/>
              </p:ext>
            </p:extLst>
          </p:nvPr>
        </p:nvGraphicFramePr>
        <p:xfrm>
          <a:off x="353040" y="2763084"/>
          <a:ext cx="3613753" cy="3906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6710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32212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05832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656"/>
            <a:ext cx="756084" cy="94763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63352" y="1628800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868803" y="332273"/>
            <a:ext cx="10123741" cy="125367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РАСХОДЫ БЮДЖЕТА МУНИЦИПАЛЬНОГО </a:t>
            </a:r>
            <a:r>
              <a:rPr lang="ru-RU" sz="25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25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ГОРОД НАБЕРЕЖНЫЕ ЧЕЛНЫ </a:t>
            </a:r>
            <a:endParaRPr lang="ru-RU" sz="25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5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5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18 909 021 </a:t>
            </a:r>
            <a:r>
              <a:rPr lang="ru-RU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3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30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5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Рисунок 34" descr="нац безопасност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1899" y="4861490"/>
            <a:ext cx="1415118" cy="88136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6" name="Скругленный прямоугольник 35"/>
          <p:cNvSpPr/>
          <p:nvPr/>
        </p:nvSpPr>
        <p:spPr>
          <a:xfrm>
            <a:off x="977011" y="4217362"/>
            <a:ext cx="2010484" cy="601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14 441 154,9 тыс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. руб.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Рисунок 36" descr="образовани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13928" y="3229679"/>
            <a:ext cx="1128575" cy="97606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8" name="Скругленный прямоугольник 37"/>
          <p:cNvSpPr/>
          <p:nvPr/>
        </p:nvSpPr>
        <p:spPr>
          <a:xfrm>
            <a:off x="5371183" y="2634026"/>
            <a:ext cx="1777400" cy="626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культура</a:t>
            </a: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732 918,7 тыс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. руб.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Рисунок 38" descr="культур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6045" y="1591769"/>
            <a:ext cx="1139252" cy="107929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0" name="Скругленный прямоугольник 39"/>
          <p:cNvSpPr/>
          <p:nvPr/>
        </p:nvSpPr>
        <p:spPr>
          <a:xfrm>
            <a:off x="1171168" y="2681412"/>
            <a:ext cx="192417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здравоохранение</a:t>
            </a: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698,6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Рисунок 40" descr="спорт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65764" y="1621142"/>
            <a:ext cx="957543" cy="71655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2" name="Скругленный прямоугольник 41"/>
          <p:cNvSpPr/>
          <p:nvPr/>
        </p:nvSpPr>
        <p:spPr>
          <a:xfrm>
            <a:off x="8899068" y="2909364"/>
            <a:ext cx="1802404" cy="6509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4 630,4 тыс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. руб.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Рисунок 42" descr="межбюджетные трансферы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88620" y="2113811"/>
            <a:ext cx="994691" cy="710493"/>
          </a:xfrm>
          <a:prstGeom prst="rect">
            <a:avLst/>
          </a:prstGeom>
        </p:spPr>
      </p:pic>
      <p:sp>
        <p:nvSpPr>
          <p:cNvPr id="44" name="Скругленный прямоугольник 43"/>
          <p:cNvSpPr/>
          <p:nvPr/>
        </p:nvSpPr>
        <p:spPr>
          <a:xfrm>
            <a:off x="1008701" y="5923425"/>
            <a:ext cx="2071702" cy="741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бщегосударственные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вопросы</a:t>
            </a: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691 435,2 тыс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. руб.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Рисунок 44" descr="общегосударственные вопросы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80187" y="4812807"/>
            <a:ext cx="1665217" cy="113234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6" name="Скругленный прямоугольник 45"/>
          <p:cNvSpPr/>
          <p:nvPr/>
        </p:nvSpPr>
        <p:spPr>
          <a:xfrm>
            <a:off x="8575023" y="4417760"/>
            <a:ext cx="2055460" cy="708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социальная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политика</a:t>
            </a: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450 245,7 тыс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Рисунок 46" descr="социальная политика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167836" y="3560286"/>
            <a:ext cx="1160118" cy="93481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8" name="Скругленный прямоугольник 47"/>
          <p:cNvSpPr/>
          <p:nvPr/>
        </p:nvSpPr>
        <p:spPr>
          <a:xfrm>
            <a:off x="7274764" y="2259807"/>
            <a:ext cx="1813650" cy="5928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спорт</a:t>
            </a: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986 268,7 тыс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. руб.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375335" y="5933069"/>
            <a:ext cx="1986476" cy="6697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ациональная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экономика</a:t>
            </a: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720 954,0 тыс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. руб.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" name="Рисунок 49" descr="национальная экономика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893227" y="4836325"/>
            <a:ext cx="1071570" cy="1071570"/>
          </a:xfrm>
          <a:prstGeom prst="rect">
            <a:avLst/>
          </a:prstGeom>
        </p:spPr>
      </p:pic>
      <p:sp>
        <p:nvSpPr>
          <p:cNvPr id="51" name="Скругленный прямоугольник 50"/>
          <p:cNvSpPr/>
          <p:nvPr/>
        </p:nvSpPr>
        <p:spPr>
          <a:xfrm>
            <a:off x="5567600" y="5852318"/>
            <a:ext cx="2428320" cy="784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i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350" b="1" i="1" dirty="0" smtClean="0">
                <a:latin typeface="Times New Roman" pitchFamily="18" charset="0"/>
                <a:cs typeface="Times New Roman" pitchFamily="18" charset="0"/>
              </a:rPr>
              <a:t>ациональная безопасность и правоохранительная </a:t>
            </a:r>
            <a:r>
              <a:rPr lang="ru-RU" sz="1350" b="1" i="1" dirty="0" smtClean="0">
                <a:latin typeface="Times New Roman" pitchFamily="18" charset="0"/>
                <a:cs typeface="Times New Roman" pitchFamily="18" charset="0"/>
              </a:rPr>
              <a:t>деятельность </a:t>
            </a:r>
          </a:p>
          <a:p>
            <a:pPr algn="ctr"/>
            <a:r>
              <a:rPr lang="ru-RU" sz="1350" b="1" i="1" dirty="0" smtClean="0">
                <a:latin typeface="Times New Roman" pitchFamily="18" charset="0"/>
                <a:cs typeface="Times New Roman" pitchFamily="18" charset="0"/>
              </a:rPr>
              <a:t>138 479,7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. руб.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Прямая со стрелкой 51"/>
          <p:cNvCxnSpPr/>
          <p:nvPr/>
        </p:nvCxnSpPr>
        <p:spPr>
          <a:xfrm flipV="1">
            <a:off x="7436334" y="3397370"/>
            <a:ext cx="1464072" cy="6877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endCxn id="48" idx="2"/>
          </p:cNvCxnSpPr>
          <p:nvPr/>
        </p:nvCxnSpPr>
        <p:spPr>
          <a:xfrm flipV="1">
            <a:off x="7348425" y="2852634"/>
            <a:ext cx="833164" cy="7175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 flipV="1">
            <a:off x="2521753" y="3281191"/>
            <a:ext cx="1476328" cy="753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endCxn id="38" idx="2"/>
          </p:cNvCxnSpPr>
          <p:nvPr/>
        </p:nvCxnSpPr>
        <p:spPr>
          <a:xfrm flipH="1" flipV="1">
            <a:off x="6259883" y="3260812"/>
            <a:ext cx="142586" cy="3463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>
            <a:off x="2876620" y="4734247"/>
            <a:ext cx="1341329" cy="11805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61" idx="1"/>
            <a:endCxn id="36" idx="3"/>
          </p:cNvCxnSpPr>
          <p:nvPr/>
        </p:nvCxnSpPr>
        <p:spPr>
          <a:xfrm flipH="1">
            <a:off x="2987495" y="4162743"/>
            <a:ext cx="1041048" cy="355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>
            <a:off x="4982393" y="4734247"/>
            <a:ext cx="202838" cy="11988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5684727" y="4734247"/>
            <a:ext cx="143776" cy="10497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endCxn id="46" idx="1"/>
          </p:cNvCxnSpPr>
          <p:nvPr/>
        </p:nvCxnSpPr>
        <p:spPr>
          <a:xfrm>
            <a:off x="7814881" y="4417760"/>
            <a:ext cx="760142" cy="3543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Скругленный прямоугольник 60"/>
          <p:cNvSpPr/>
          <p:nvPr/>
        </p:nvSpPr>
        <p:spPr>
          <a:xfrm>
            <a:off x="4028543" y="3591239"/>
            <a:ext cx="3737221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 БЮДЖЕТА МУНИЦИПАЛЬНОГО                             ОБРАЗОВАНИЯ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ГОРОД НАБЕРЕЖНЫЕ ЧЕЛНЫ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8458823" y="5907895"/>
            <a:ext cx="2287859" cy="741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712 778,7 тыс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>
            <a:off x="7436334" y="4744905"/>
            <a:ext cx="1558475" cy="10390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495" y="1736428"/>
            <a:ext cx="1396341" cy="907346"/>
          </a:xfrm>
          <a:prstGeom prst="rect">
            <a:avLst/>
          </a:prstGeom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040" y="5077516"/>
            <a:ext cx="1259421" cy="855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7" t="8657" r="8657" b="8657"/>
          <a:stretch/>
        </p:blipFill>
        <p:spPr>
          <a:xfrm>
            <a:off x="3741754" y="1681603"/>
            <a:ext cx="917598" cy="9175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8" name="Скругленный прямоугольник 67"/>
          <p:cNvSpPr/>
          <p:nvPr/>
        </p:nvSpPr>
        <p:spPr>
          <a:xfrm>
            <a:off x="3375334" y="2615135"/>
            <a:ext cx="1715857" cy="6935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Охрана окружающей среды</a:t>
            </a:r>
          </a:p>
          <a:p>
            <a:pPr algn="ctr"/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19 456,0 тыс</a:t>
            </a:r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. руб.</a:t>
            </a:r>
            <a:endParaRPr lang="ru-RU" sz="13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9" name="Прямая со стрелкой 68"/>
          <p:cNvCxnSpPr/>
          <p:nvPr/>
        </p:nvCxnSpPr>
        <p:spPr>
          <a:xfrm flipH="1" flipV="1">
            <a:off x="4927752" y="3346786"/>
            <a:ext cx="388544" cy="2234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20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2270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35169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656"/>
            <a:ext cx="756084" cy="94763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79376" y="1340768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9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413041678"/>
              </p:ext>
            </p:extLst>
          </p:nvPr>
        </p:nvGraphicFramePr>
        <p:xfrm>
          <a:off x="941475" y="1445383"/>
          <a:ext cx="9957624" cy="4936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868803" y="332273"/>
            <a:ext cx="10837918" cy="125367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ФУНКЦИОНАЛЬНАЯ СТРУКТУРА </a:t>
            </a:r>
            <a:r>
              <a:rPr lang="ru-RU" sz="25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БЮДЖЕТА МУНИЦИПАЛЬНОГО </a:t>
            </a:r>
            <a:r>
              <a:rPr lang="ru-RU" sz="25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25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ГОРОД НАБЕРЕЖНЫЕ ЧЕЛНЫ НА </a:t>
            </a:r>
            <a:r>
              <a:rPr lang="ru-RU" sz="25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5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5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979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effectLst>
          <a:softEdge rad="127000"/>
        </a:effectLst>
      </a:spPr>
      <a:bodyPr wrap="square" rtlCol="0">
        <a:spAutoFit/>
      </a:bodyPr>
      <a:lstStyle>
        <a:defPPr algn="ctr">
          <a:defRPr b="1" i="1" dirty="0" smtClean="0">
            <a:solidFill>
              <a:srgbClr val="0070C0"/>
            </a:solidFill>
            <a:latin typeface="Monotype Corsiva" pitchFamily="66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Fidele template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10464</TotalTime>
  <Words>640</Words>
  <Application>Microsoft Office PowerPoint</Application>
  <PresentationFormat>Широкоэкранный</PresentationFormat>
  <Paragraphs>154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Monotype Corsiva</vt:lpstr>
      <vt:lpstr>Tahoma</vt:lpstr>
      <vt:lpstr>Times New Roman</vt:lpstr>
      <vt:lpstr>Titillium Web</vt:lpstr>
      <vt:lpstr>Office Theme</vt:lpstr>
      <vt:lpstr>Fidele template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creator>Unknown Creator</dc:creator>
  <cp:lastModifiedBy>Евгения А. Хайбуллина</cp:lastModifiedBy>
  <cp:revision>823</cp:revision>
  <cp:lastPrinted>2022-11-03T12:51:22Z</cp:lastPrinted>
  <dcterms:created xsi:type="dcterms:W3CDTF">2019-04-23T08:09:55Z</dcterms:created>
  <dcterms:modified xsi:type="dcterms:W3CDTF">2026-02-25T14:02:21Z</dcterms:modified>
</cp:coreProperties>
</file>