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0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6" r:id="rId2"/>
    <p:sldId id="338" r:id="rId3"/>
    <p:sldId id="339" r:id="rId4"/>
    <p:sldId id="340" r:id="rId5"/>
    <p:sldId id="341" r:id="rId6"/>
    <p:sldId id="369" r:id="rId7"/>
    <p:sldId id="345" r:id="rId8"/>
    <p:sldId id="353" r:id="rId9"/>
    <p:sldId id="354" r:id="rId10"/>
    <p:sldId id="380" r:id="rId11"/>
    <p:sldId id="351" r:id="rId12"/>
    <p:sldId id="367" r:id="rId13"/>
    <p:sldId id="374" r:id="rId14"/>
    <p:sldId id="358" r:id="rId15"/>
    <p:sldId id="359" r:id="rId16"/>
    <p:sldId id="382" r:id="rId17"/>
    <p:sldId id="361" r:id="rId18"/>
    <p:sldId id="362" r:id="rId19"/>
    <p:sldId id="363" r:id="rId20"/>
    <p:sldId id="364" r:id="rId21"/>
    <p:sldId id="365" r:id="rId22"/>
    <p:sldId id="381" r:id="rId23"/>
    <p:sldId id="375" r:id="rId24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0"/>
    <a:srgbClr val="E6AF00"/>
    <a:srgbClr val="599AD5"/>
    <a:srgbClr val="71B6F5"/>
    <a:srgbClr val="E96035"/>
    <a:srgbClr val="FFFFFF"/>
    <a:srgbClr val="28B311"/>
    <a:srgbClr val="9900FF"/>
    <a:srgbClr val="66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96216000652481E-2"/>
          <c:y val="4.6874997116449491E-3"/>
          <c:w val="0.87463085779194472"/>
          <c:h val="0.795923979089322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mo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6144</c:v>
                </c:pt>
                <c:pt idx="1">
                  <c:v>7589</c:v>
                </c:pt>
                <c:pt idx="2">
                  <c:v>9502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AE-4125-BD3E-F88B92A336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E9603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mo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977</c:v>
                </c:pt>
                <c:pt idx="1">
                  <c:v>1006</c:v>
                </c:pt>
                <c:pt idx="2">
                  <c:v>1124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AE-4125-BD3E-F88B92A336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ru-RU" sz="2000" b="1" i="0" u="none" strike="noStrike" kern="1200" baseline="0">
                      <a:solidFill>
                        <a:schemeClr val="bg1"/>
                      </a:solidFill>
                      <a:latin typeface="Arimo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mo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7653</c:v>
                </c:pt>
                <c:pt idx="1">
                  <c:v>9145</c:v>
                </c:pt>
                <c:pt idx="2">
                  <c:v>11399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AE-4125-BD3E-F88B92A336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95051248"/>
        <c:axId val="1495052880"/>
      </c:barChart>
      <c:catAx>
        <c:axId val="149505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95052880"/>
        <c:crosses val="autoZero"/>
        <c:auto val="1"/>
        <c:lblAlgn val="ctr"/>
        <c:lblOffset val="100"/>
        <c:noMultiLvlLbl val="0"/>
      </c:catAx>
      <c:valAx>
        <c:axId val="1495052880"/>
        <c:scaling>
          <c:orientation val="minMax"/>
          <c:max val="24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9505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48084265391552"/>
          <c:y val="0.91219390303925296"/>
          <c:w val="0.81703005763760295"/>
          <c:h val="5.8879240964613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50" b="0" i="0" u="none" strike="noStrike" kern="1200" baseline="0">
              <a:solidFill>
                <a:schemeClr val="tx1"/>
              </a:solidFill>
              <a:latin typeface="Arimo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7760114563514E-2"/>
          <c:y val="7.1186538299214022E-2"/>
          <c:w val="0.91479711441608413"/>
          <c:h val="0.680264745458066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15346</c:v>
                </c:pt>
                <c:pt idx="1">
                  <c:v>17872</c:v>
                </c:pt>
                <c:pt idx="2">
                  <c:v>21841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F5-4AD1-AB88-49088F18D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81"/>
        <c:axId val="1605154560"/>
        <c:axId val="1605154016"/>
      </c:barChart>
      <c:catAx>
        <c:axId val="160515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605154016"/>
        <c:crosses val="autoZero"/>
        <c:auto val="0"/>
        <c:lblAlgn val="ctr"/>
        <c:lblOffset val="100"/>
        <c:noMultiLvlLbl val="0"/>
      </c:catAx>
      <c:valAx>
        <c:axId val="1605154016"/>
        <c:scaling>
          <c:orientation val="minMax"/>
          <c:max val="25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60515456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04513646304848"/>
          <c:y val="3.5776050837005184E-2"/>
          <c:w val="0.45808669435517452"/>
          <c:h val="0.720659020928237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3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E8-48A5-BE54-73989BDEA11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E8-48A5-BE54-73989BDEA11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E8-48A5-BE54-73989BDEA110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E8-48A5-BE54-73989BDEA110}"/>
              </c:ext>
            </c:extLst>
          </c:dPt>
          <c:dPt>
            <c:idx val="4"/>
            <c:bubble3D val="0"/>
            <c:spPr>
              <a:solidFill>
                <a:srgbClr val="599AD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E8-48A5-BE54-73989BDEA110}"/>
              </c:ext>
            </c:extLst>
          </c:dPt>
          <c:dPt>
            <c:idx val="5"/>
            <c:bubble3D val="0"/>
            <c:spPr>
              <a:solidFill>
                <a:srgbClr val="E6A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7E8-48A5-BE54-73989BDEA110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7E8-48A5-BE54-73989BDEA110}"/>
              </c:ext>
            </c:extLst>
          </c:dPt>
          <c:dLbls>
            <c:dLbl>
              <c:idx val="0"/>
              <c:layout>
                <c:manualLayout>
                  <c:x val="-0.17336032604896001"/>
                  <c:y val="-0.175123500910409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endParaRPr lang="ru-RU" sz="1600" b="1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160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600" b="1" baseline="0" dirty="0" smtClean="0">
                        <a:solidFill>
                          <a:srgbClr val="B4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(67 %)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16025068495726313"/>
                      <c:h val="0.201198716860165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930450429155899"/>
                  <c:y val="-4.77007494168223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(12 %)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23969776205768839"/>
                      <c:h val="0.235425213235973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9212285948829178"/>
                  <c:y val="-4.55584279972948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(7 %)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23595743831494539"/>
                      <c:h val="0.239196875716869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7636029812555903"/>
                  <c:y val="4.01548176582921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(5 %)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22098595500700727"/>
                      <c:h val="0.1573332171446786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3920894417430429"/>
                  <c:y val="0.200694115491522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(2 %)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16571376385972733"/>
                      <c:h val="0.1183219453555819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5.3273332055777625E-2"/>
                  <c:y val="0.19612924200309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(3 %)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19862598235250367"/>
                      <c:h val="0.151088635557899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25330924131252086"/>
                  <c:y val="8.119892540390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(4 %)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35384779680454848"/>
                      <c:h val="0.15039168982991769"/>
                    </c:manualLayout>
                  </c15:layout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no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Оплата труда с начислениями</c:v>
                </c:pt>
                <c:pt idx="1">
                  <c:v>Жилищно-коммунальное хозяйство и Национальная политика</c:v>
                </c:pt>
                <c:pt idx="2">
                  <c:v>Коммунальные услуги и расходы на содержание имущества</c:v>
                </c:pt>
                <c:pt idx="3">
                  <c:v>Социальные расходы </c:v>
                </c:pt>
                <c:pt idx="4">
                  <c:v>Прочие расходы </c:v>
                </c:pt>
                <c:pt idx="5">
                  <c:v>Обязательные платежи (налоги)</c:v>
                </c:pt>
                <c:pt idx="6">
                  <c:v>Расходы на обеспечение материально - технической базы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12834</c:v>
                </c:pt>
                <c:pt idx="1">
                  <c:v>2233</c:v>
                </c:pt>
                <c:pt idx="2">
                  <c:v>1420</c:v>
                </c:pt>
                <c:pt idx="3">
                  <c:v>883</c:v>
                </c:pt>
                <c:pt idx="4">
                  <c:v>708</c:v>
                </c:pt>
                <c:pt idx="5">
                  <c:v>527</c:v>
                </c:pt>
                <c:pt idx="6">
                  <c:v>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7E8-48A5-BE54-73989BDEA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4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82148680206588"/>
          <c:y val="7.2485085405311442E-2"/>
          <c:w val="0.45808669435517452"/>
          <c:h val="0.720659020928237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4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7B-4118-89ED-C1F7DF902D37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7B-4118-89ED-C1F7DF902D3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7B-4118-89ED-C1F7DF902D37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7B-4118-89ED-C1F7DF902D37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7B-4118-89ED-C1F7DF902D37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7B-4118-89ED-C1F7DF902D37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97B-4118-89ED-C1F7DF902D37}"/>
              </c:ext>
            </c:extLst>
          </c:dPt>
          <c:dLbls>
            <c:dLbl>
              <c:idx val="0"/>
              <c:layout>
                <c:manualLayout>
                  <c:x val="-0.21008237156458504"/>
                  <c:y val="-5.91382014632484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806C45A9-EA23-4431-A475-9D815A9B7B52}" type="CATEGORYNAME">
                      <a:rPr lang="ru-RU" sz="16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kern="1200" spc="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(394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454898817396634"/>
                      <c:h val="0.2227716970779268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982589810034041"/>
                  <c:y val="-0.182343386084471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806C45A9-EA23-4431-A475-9D815A9B7B52}" type="CATEGORYNAME">
                      <a:rPr lang="ru-RU" sz="16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(267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285305309884081"/>
                      <c:h val="0.251945280686191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9352696728368032"/>
                  <c:y val="0.154893702226537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806C45A9-EA23-4431-A475-9D815A9B7B52}" type="CATEGORYNAME">
                      <a:rPr lang="ru-RU" sz="16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kern="1200" spc="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(247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716915622547931"/>
                      <c:h val="0.234089482135470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2346236569579987"/>
                  <c:y val="0.310476770329599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spc="0" baseline="0">
                        <a:solidFill>
                          <a:srgbClr val="4472C4">
                            <a:lumMod val="75000"/>
                          </a:srgb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fld id="{806C45A9-EA23-4431-A475-9D815A9B7B52}" type="CATEGORYNAME">
                      <a:rPr lang="ru-RU" sz="1600" baseline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 i="0" u="none" strike="noStrike" kern="1200" spc="0" baseline="0">
                          <a:solidFill>
                            <a:srgbClr val="4472C4">
                              <a:lumMod val="75000"/>
                            </a:srgb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spc="0" baseline="0">
                        <a:solidFill>
                          <a:srgbClr val="4472C4">
                            <a:lumMod val="75000"/>
                          </a:srgb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kern="1200" spc="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(41 млн руб.)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spc="0" baseline="0">
                        <a:solidFill>
                          <a:srgbClr val="4472C4">
                            <a:lumMod val="75000"/>
                          </a:srgb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endParaRPr lang="ru-RU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255929019344691"/>
                      <c:h val="0.1519136936429329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0.29228847200855579"/>
                  <c:y val="0.208216434109971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806C45A9-EA23-4431-A475-9D815A9B7B52}" type="CATEGORYNAME">
                      <a:rPr lang="ru-RU" sz="16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(31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968418240126806"/>
                      <c:h val="0.111894772460754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28657975686255893"/>
                  <c:y val="0.102260142196021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806C45A9-EA23-4431-A475-9D815A9B7B52}" type="CATEGORYNAME">
                      <a:rPr lang="ru-RU" sz="16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(19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148144032646559"/>
                      <c:h val="0.158605567856652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31770895140775329"/>
                  <c:y val="-6.16023982870044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806C45A9-EA23-4431-A475-9D815A9B7B52}" type="CATEGORYNAME">
                      <a:rPr lang="ru-RU" sz="16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(14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474700239263772"/>
                      <c:h val="0.22932346228879535"/>
                    </c:manualLayout>
                  </c15:layout>
                  <c15:dlblFieldTable/>
                  <c15:showDataLabelsRange val="0"/>
                </c:ext>
              </c:extLst>
            </c:dLbl>
            <c:numFmt formatCode="#,##0" sourceLinked="0"/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no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Озеленение города, содержание парков и скверов</c:v>
                </c:pt>
                <c:pt idx="1">
                  <c:v>Капитальный ремонт жилого фонда</c:v>
                </c:pt>
                <c:pt idx="2">
                  <c:v>Содержание и ремонт сетей уличного освещения</c:v>
                </c:pt>
                <c:pt idx="3">
                  <c:v>Строительство шатровых ярмарочных площадок</c:v>
                </c:pt>
                <c:pt idx="4">
                  <c:v>Прочие расходы в области ЖКХ</c:v>
                </c:pt>
                <c:pt idx="5">
                  <c:v>Организация и содержание мест захоронения</c:v>
                </c:pt>
                <c:pt idx="6">
                  <c:v>Проведение технического надзора по содержанию объектов благоустройства 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394344</c:v>
                </c:pt>
                <c:pt idx="1">
                  <c:v>267347</c:v>
                </c:pt>
                <c:pt idx="2">
                  <c:v>246894</c:v>
                </c:pt>
                <c:pt idx="3">
                  <c:v>40670</c:v>
                </c:pt>
                <c:pt idx="4">
                  <c:v>31410</c:v>
                </c:pt>
                <c:pt idx="5">
                  <c:v>18687</c:v>
                </c:pt>
                <c:pt idx="6">
                  <c:v>14011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97B-4118-89ED-C1F7DF902D37}"/>
            </c:ext>
            <c:ext xmlns:c15="http://schemas.microsoft.com/office/drawing/2012/chart" uri="{02D57815-91ED-43cb-92C2-25804820EDAC}">
              <c15:datalabelsRange>
                <c15:f>Лист1!$B$2:$B$8</c15:f>
                <c15:dlblRangeCache>
                  <c:ptCount val="7"/>
                  <c:pt idx="0">
                    <c:v>394 344</c:v>
                  </c:pt>
                  <c:pt idx="1">
                    <c:v>267 347</c:v>
                  </c:pt>
                  <c:pt idx="2">
                    <c:v>246 894</c:v>
                  </c:pt>
                  <c:pt idx="3">
                    <c:v>40 670</c:v>
                  </c:pt>
                  <c:pt idx="4">
                    <c:v>31 410</c:v>
                  </c:pt>
                  <c:pt idx="5">
                    <c:v>18 687</c:v>
                  </c:pt>
                  <c:pt idx="6">
                    <c:v>14 011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5"/>
        <c:holeSize val="50"/>
      </c:doughnutChart>
      <c:spPr>
        <a:noFill/>
        <a:ln>
          <a:noFill/>
        </a:ln>
        <a:effectLst>
          <a:outerShdw blurRad="50800" dist="50800" algn="ctr" rotWithShape="0">
            <a:srgbClr val="000000">
              <a:alpha val="43137"/>
            </a:srgbClr>
          </a:outerShdw>
          <a:softEdge rad="15240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1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1915881064314467"/>
          <c:y val="4.708129263620555E-2"/>
          <c:w val="0.80046383093887385"/>
          <c:h val="0.786842364273364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/>
            </a:sp3d>
          </c:spPr>
          <c:invertIfNegative val="0"/>
          <c:dLbls>
            <c:dLbl>
              <c:idx val="0"/>
              <c:layout>
                <c:manualLayout>
                  <c:x val="-7.3285057522999679E-3"/>
                  <c:y val="0.16403453538585439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63D-442D-836F-2B3E260813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953940789155030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3D-442D-836F-2B3E260813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214176253832385E-3"/>
                  <c:y val="0.1760958982818730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63D-442D-836F-2B3E260813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_-* #,##0_р_._-;\-* #,##0_р_._-;_-* "-"??_р_._-;_-@_-</c:formatCode>
                <c:ptCount val="3"/>
                <c:pt idx="0">
                  <c:v>5967.6</c:v>
                </c:pt>
                <c:pt idx="1">
                  <c:v>7266.2</c:v>
                </c:pt>
                <c:pt idx="2">
                  <c:v>7546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3-0CDB-489F-BA9E-E51B37BD8B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/>
            </a:sp3d>
          </c:spPr>
          <c:invertIfNegative val="0"/>
          <c:dLbls>
            <c:dLbl>
              <c:idx val="0"/>
              <c:layout>
                <c:manualLayout>
                  <c:x val="-4.4784795572941932E-17"/>
                  <c:y val="0.192981806336299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3D-442D-836F-2B3E260813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339904401827628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63D-442D-836F-2B3E260813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428352507665663E-3"/>
                  <c:y val="0.2894727095044489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63D-442D-836F-2B3E260813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_-* #,##0_р_._-;\-* #,##0_р_._-;_-* "-"??_р_._-;_-@_-</c:formatCode>
                <c:ptCount val="3"/>
                <c:pt idx="0">
                  <c:v>7120.9</c:v>
                </c:pt>
                <c:pt idx="1">
                  <c:v>8594.5</c:v>
                </c:pt>
                <c:pt idx="2">
                  <c:v>10626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7-0CDB-489F-BA9E-E51B37BD8B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gapDepth val="0"/>
        <c:shape val="cylinder"/>
        <c:axId val="1495060496"/>
        <c:axId val="1495061040"/>
        <c:axId val="0"/>
      </c:bar3DChart>
      <c:catAx>
        <c:axId val="149506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solidFill>
                  <a:schemeClr val="tx1"/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495061040"/>
        <c:crosses val="autoZero"/>
        <c:auto val="1"/>
        <c:lblAlgn val="ctr"/>
        <c:lblOffset val="100"/>
        <c:noMultiLvlLbl val="0"/>
      </c:catAx>
      <c:valAx>
        <c:axId val="1495061040"/>
        <c:scaling>
          <c:orientation val="minMax"/>
          <c:max val="11500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1495060496"/>
        <c:crosses val="autoZero"/>
        <c:crossBetween val="between"/>
        <c:majorUnit val="2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4567417155666497"/>
          <c:y val="0.9102965100873831"/>
          <c:w val="0.3538440128512369"/>
          <c:h val="8.9703489912616854E-2"/>
        </c:manualLayout>
      </c:layout>
      <c:overlay val="0"/>
      <c:txPr>
        <a:bodyPr/>
        <a:lstStyle/>
        <a:p>
          <a:pPr>
            <a:defRPr sz="2400">
              <a:latin typeface="Arimo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422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0073207788382"/>
          <c:y val="0.14904546220217485"/>
          <c:w val="0.37479409104746381"/>
          <c:h val="0.758811319695296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3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20-4D71-ACC8-209C6F936F1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20-4D71-ACC8-209C6F936F15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20-4D71-ACC8-209C6F936F15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20-4D71-ACC8-209C6F936F15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20-4D71-ACC8-209C6F936F15}"/>
              </c:ext>
            </c:extLst>
          </c:dPt>
          <c:dLbls>
            <c:dLbl>
              <c:idx val="0"/>
              <c:layout>
                <c:manualLayout>
                  <c:x val="-0.11786040170314306"/>
                  <c:y val="0.160446480375825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B6A8FE5F-ECBE-4E86-941C-D49813E5DF90}" type="PERCENTAGE">
                      <a:rPr lang="en-US" sz="20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2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20-4D71-ACC8-209C6F936F15}"/>
                </c:ext>
                <c:ext xmlns:c15="http://schemas.microsoft.com/office/drawing/2012/chart" uri="{CE6537A1-D6FC-4f65-9D91-7224C49458BB}">
                  <c15:layout>
                    <c:manualLayout>
                      <c:w val="8.2772521095281201E-2"/>
                      <c:h val="0.1146540268393568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1093278601883873"/>
                  <c:y val="4.2785659473319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20-4D71-ACC8-209C6F936F15}"/>
                </c:ext>
                <c:ext xmlns:c15="http://schemas.microsoft.com/office/drawing/2012/chart" uri="{CE6537A1-D6FC-4f65-9D91-7224C49458BB}">
                  <c15:layout>
                    <c:manualLayout>
                      <c:w val="5.791304290259594E-2"/>
                      <c:h val="9.80151228733459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1515579595678221"/>
                  <c:y val="-4.75397256171741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20-4D71-ACC8-209C6F936F15}"/>
                </c:ext>
                <c:ext xmlns:c15="http://schemas.microsoft.com/office/drawing/2012/chart" uri="{CE6537A1-D6FC-4f65-9D91-7224C49458BB}">
                  <c15:layout>
                    <c:manualLayout>
                      <c:w val="6.1536102050296193E-2"/>
                      <c:h val="5.9757435100787959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0980271779087178"/>
                  <c:y val="-0.12479177974508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20-4D71-ACC8-209C6F936F15}"/>
                </c:ext>
                <c:ext xmlns:c15="http://schemas.microsoft.com/office/drawing/2012/chart" uri="{CE6537A1-D6FC-4f65-9D91-7224C49458BB}">
                  <c15:layout>
                    <c:manualLayout>
                      <c:w val="6.282590805875006E-2"/>
                      <c:h val="0.1096741469988208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4.6257493178490552E-2"/>
                  <c:y val="-0.415330438525894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20-4D71-ACC8-209C6F936F15}"/>
                </c:ext>
                <c:ext xmlns:c15="http://schemas.microsoft.com/office/drawing/2012/chart" uri="{CE6537A1-D6FC-4f65-9D91-7224C49458BB}">
                  <c15:layout>
                    <c:manualLayout>
                      <c:w val="7.7948702115984647E-2"/>
                      <c:h val="9.563813659248722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Прочие налоги и сборы
219 млн рублей</c:v>
                </c:pt>
                <c:pt idx="1">
                  <c:v>Земельный налог
410 млн рублей</c:v>
                </c:pt>
                <c:pt idx="2">
                  <c:v>Налог на имущество физических лиц 441 млн рублей</c:v>
                </c:pt>
                <c:pt idx="3">
                  <c:v>Налог на совокупный доход
1 333 млн рублей</c:v>
                </c:pt>
                <c:pt idx="4">
                  <c:v>Налог на доходы физических лиц 
7 099 млн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219</c:v>
                </c:pt>
                <c:pt idx="1">
                  <c:v>410</c:v>
                </c:pt>
                <c:pt idx="2">
                  <c:v>441</c:v>
                </c:pt>
                <c:pt idx="3">
                  <c:v>1333</c:v>
                </c:pt>
                <c:pt idx="4">
                  <c:v>7099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220-4D71-ACC8-209C6F936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9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066581389370183"/>
          <c:y val="0.11540174811431994"/>
          <c:w val="0.45903867011551786"/>
          <c:h val="0.82517359486421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98382274791083E-2"/>
          <c:y val="7.7680069596181262E-2"/>
          <c:w val="0.87506691316089613"/>
          <c:h val="0.694173129351851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отчисления в бюджет города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c:spPr>
          <c:invertIfNegative val="0"/>
          <c:dLbls>
            <c:dLbl>
              <c:idx val="0"/>
              <c:layout>
                <c:manualLayout>
                  <c:x val="3.7001326997722038E-3"/>
                  <c:y val="-3.862515456384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F1A-4C05-B7CB-11FD7659C1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001326997722038E-3"/>
                  <c:y val="-5.7005177108313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1A-4C05-B7CB-11FD7659C1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001326997721136E-3"/>
                  <c:y val="-5.745657380345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F1A-4C05-B7CB-11FD7659C1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/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
</c:v>
                </c:pt>
                <c:pt idx="1">
                  <c:v>2023 год
</c:v>
                </c:pt>
                <c:pt idx="2">
                  <c:v>2024 год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2138</c:v>
                </c:pt>
                <c:pt idx="1">
                  <c:v>2853</c:v>
                </c:pt>
                <c:pt idx="2">
                  <c:v>3969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1A-4C05-B7CB-11FD7659C1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Дополнительный норматив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0"/>
              <c:layout>
                <c:manualLayout>
                  <c:x val="-1.2333775665907345E-3"/>
                  <c:y val="-2.010540005495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F1A-4C05-B7CB-11FD7659C1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153431392353138E-3"/>
                  <c:y val="-2.69444600569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F1A-4C05-B7CB-11FD7659C1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6222873462860597E-4"/>
                  <c:y val="-2.2495480178357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F1A-4C05-B7CB-11FD7659C1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
</c:v>
                </c:pt>
                <c:pt idx="1">
                  <c:v>2023 год
</c:v>
                </c:pt>
                <c:pt idx="2">
                  <c:v>2024 год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2041</c:v>
                </c:pt>
                <c:pt idx="1">
                  <c:v>2791</c:v>
                </c:pt>
                <c:pt idx="2">
                  <c:v>3130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F1A-4C05-B7CB-11FD7659C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5046352"/>
        <c:axId val="1495046896"/>
      </c:barChart>
      <c:catAx>
        <c:axId val="149504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495046896"/>
        <c:crossesAt val="0"/>
        <c:auto val="1"/>
        <c:lblAlgn val="ctr"/>
        <c:lblOffset val="100"/>
        <c:noMultiLvlLbl val="0"/>
      </c:catAx>
      <c:valAx>
        <c:axId val="1495046896"/>
        <c:scaling>
          <c:orientation val="minMax"/>
          <c:max val="75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504635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166848986416142E-2"/>
          <c:y val="0.90050373413025253"/>
          <c:w val="0.88059283312459791"/>
          <c:h val="6.8724852174005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94932867772369E-2"/>
          <c:y val="1.6770038956085049E-2"/>
          <c:w val="0.93258235934611722"/>
          <c:h val="0.74278317371483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F-4633-B067-56FEE7B2A55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F-4633-B067-56FEE7B2A5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Патентная система налогооблажения</c:v>
                </c:pt>
                <c:pt idx="1">
                  <c:v>Упрощенная система налогооблажения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179</c:v>
                </c:pt>
                <c:pt idx="1">
                  <c:v>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07-4A1B-A4C9-46843D987D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Патентная система налогооблажения</c:v>
                </c:pt>
                <c:pt idx="1">
                  <c:v>Упрощенная система налогооблажения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85</c:v>
                </c:pt>
                <c:pt idx="1">
                  <c:v>780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07-4A1B-A4C9-46843D987D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chemeClr val="accent2">
                  <a:lumMod val="60000"/>
                  <a:lumOff val="40000"/>
                  <a:alpha val="63000"/>
                </a:scheme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1"/>
              <c:layout>
                <c:manualLayout>
                  <c:x val="2.34627943818598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1FF-4633-B067-56FEE7B2A5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Патентная система налогооблажения</c:v>
                </c:pt>
                <c:pt idx="1">
                  <c:v>Упрощенная система налогооблажения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182</c:v>
                </c:pt>
                <c:pt idx="1">
                  <c:v>1151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07-4A1B-A4C9-46843D987D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1"/>
        <c:axId val="1408517776"/>
        <c:axId val="1408521040"/>
      </c:barChart>
      <c:catAx>
        <c:axId val="140851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408521040"/>
        <c:crosses val="autoZero"/>
        <c:auto val="1"/>
        <c:lblAlgn val="ctr"/>
        <c:lblOffset val="100"/>
        <c:noMultiLvlLbl val="0"/>
      </c:catAx>
      <c:valAx>
        <c:axId val="1408521040"/>
        <c:scaling>
          <c:orientation val="minMax"/>
          <c:max val="1250"/>
          <c:min val="-100"/>
        </c:scaling>
        <c:delete val="1"/>
        <c:axPos val="l"/>
        <c:numFmt formatCode="#,##0" sourceLinked="1"/>
        <c:majorTickMark val="out"/>
        <c:minorTickMark val="none"/>
        <c:tickLblPos val="nextTo"/>
        <c:crossAx val="1408517776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94595705569645"/>
          <c:y val="0.87762583135849714"/>
          <c:w val="0.51543657886593419"/>
          <c:h val="6.3884975926521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37244704747525"/>
          <c:y val="8.453358676178796E-2"/>
          <c:w val="0.7466275529525247"/>
          <c:h val="0.72561139079566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752968354886806E-4"/>
                  <c:y val="9.71013317836525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AFD-4FA0-ADFC-129E63057B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271064812091612E-3"/>
                  <c:y val="8.5720705357750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FD-4FA0-ADFC-129E63057B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637376863208548E-3"/>
                  <c:y val="8.5165285010691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FD-4FA0-ADFC-129E63057B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381</c:v>
                </c:pt>
                <c:pt idx="1">
                  <c:v>410</c:v>
                </c:pt>
                <c:pt idx="2">
                  <c:v>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FD-4FA0-ADFC-129E63057B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3003056465123722E-3"/>
                  <c:y val="0.10816628513269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FD-4FA0-ADFC-129E63057B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562719953534183E-4"/>
                  <c:y val="8.1585193378325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FD-4FA0-ADFC-129E63057B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961136409601301E-4"/>
                  <c:y val="8.464937135188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FD-4FA0-ADFC-129E63057B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520.6</c:v>
                </c:pt>
                <c:pt idx="1">
                  <c:v>520.70000000000005</c:v>
                </c:pt>
                <c:pt idx="2">
                  <c:v>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AFD-4FA0-ADFC-129E63057B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605156736"/>
        <c:axId val="1605146400"/>
      </c:barChart>
      <c:catAx>
        <c:axId val="16051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mo"/>
                <a:ea typeface="+mn-ea"/>
                <a:cs typeface="+mn-cs"/>
              </a:defRPr>
            </a:pPr>
            <a:endParaRPr lang="ru-RU"/>
          </a:p>
        </c:txPr>
        <c:crossAx val="1605146400"/>
        <c:crosses val="autoZero"/>
        <c:auto val="1"/>
        <c:lblAlgn val="ctr"/>
        <c:lblOffset val="100"/>
        <c:noMultiLvlLbl val="0"/>
      </c:catAx>
      <c:valAx>
        <c:axId val="1605146400"/>
        <c:scaling>
          <c:orientation val="minMax"/>
          <c:max val="6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6051567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7.4085517827143709E-3"/>
          <c:y val="0.45292629543370472"/>
          <c:w val="0.26048847245870871"/>
          <c:h val="0.297257671653961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mo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93739301776134"/>
          <c:y val="4.225665294826713E-2"/>
          <c:w val="0.80046383093887385"/>
          <c:h val="0.786842364273364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coolSlant"/>
            </a:sp3d>
          </c:spPr>
          <c:invertIfNegative val="0"/>
          <c:dLbls>
            <c:dLbl>
              <c:idx val="0"/>
              <c:layout>
                <c:manualLayout>
                  <c:x val="4.8856705015333339E-3"/>
                  <c:y val="0.16403453538585439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12A-40CB-B082-52F507FFF9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642528761499839E-3"/>
                  <c:y val="0.1953940789155030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2A-40CB-B082-52F507FFF9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569591145883863E-17"/>
                  <c:y val="0.1760958982818730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12A-40CB-B082-52F507FFF9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_-* #\ ##0_р_._-;\-* #\ ##0_р_._-;_-* "-"??_р_._-;_-@_-</c:formatCode>
                <c:ptCount val="3"/>
                <c:pt idx="0">
                  <c:v>977</c:v>
                </c:pt>
                <c:pt idx="1">
                  <c:v>1006</c:v>
                </c:pt>
                <c:pt idx="2">
                  <c:v>1124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3-0CDB-489F-BA9E-E51B37BD8B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coolSlant"/>
            </a:sp3d>
          </c:spPr>
          <c:invertIfNegative val="0"/>
          <c:dLbls>
            <c:dLbl>
              <c:idx val="0"/>
              <c:layout>
                <c:manualLayout>
                  <c:x val="3.6642528761499839E-3"/>
                  <c:y val="0.195394078915503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2A-40CB-B082-52F507FFF9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214176253833281E-3"/>
                  <c:y val="0.1833327160194842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12A-40CB-B082-52F507FFF9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428352507666561E-3"/>
                  <c:y val="0.1519731724898356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2A-40CB-B082-52F507FFF9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_-* #\ ##0_р_._-;\-* #\ ##0_р_._-;_-* "-"??_р_._-;_-@_-</c:formatCode>
                <c:ptCount val="3"/>
                <c:pt idx="0">
                  <c:v>558</c:v>
                </c:pt>
                <c:pt idx="1">
                  <c:v>582</c:v>
                </c:pt>
                <c:pt idx="2">
                  <c:v>627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7-0CDB-489F-BA9E-E51B37BD8B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9"/>
        <c:gapDepth val="0"/>
        <c:shape val="cylinder"/>
        <c:axId val="1605152928"/>
        <c:axId val="1605151840"/>
        <c:axId val="0"/>
      </c:bar3DChart>
      <c:catAx>
        <c:axId val="160515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0" i="0" baseline="0">
                <a:solidFill>
                  <a:schemeClr val="tx1"/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605151840"/>
        <c:crosses val="autoZero"/>
        <c:auto val="1"/>
        <c:lblAlgn val="ctr"/>
        <c:lblOffset val="100"/>
        <c:noMultiLvlLbl val="0"/>
      </c:catAx>
      <c:valAx>
        <c:axId val="1605151840"/>
        <c:scaling>
          <c:orientation val="minMax"/>
          <c:max val="1500"/>
          <c:min val="0"/>
        </c:scaling>
        <c:delete val="1"/>
        <c:axPos val="l"/>
        <c:numFmt formatCode="_-* #\ ##0_р_._-;\-* #\ ##0_р_._-;_-* &quot;-&quot;??_р_._-;_-@_-" sourceLinked="1"/>
        <c:majorTickMark val="out"/>
        <c:minorTickMark val="none"/>
        <c:tickLblPos val="nextTo"/>
        <c:crossAx val="1605152928"/>
        <c:crosses val="autoZero"/>
        <c:crossBetween val="between"/>
        <c:majorUnit val="5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4429650864984881"/>
          <c:y val="0.9102965100873831"/>
          <c:w val="0.51384972177645283"/>
          <c:h val="8.9703489912616854E-2"/>
        </c:manualLayout>
      </c:layout>
      <c:overlay val="0"/>
      <c:txPr>
        <a:bodyPr/>
        <a:lstStyle/>
        <a:p>
          <a:pPr>
            <a:defRPr sz="2000">
              <a:latin typeface="Arimo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422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52679544011984"/>
          <c:y val="7.4801971631182185E-2"/>
          <c:w val="0.45923845532057911"/>
          <c:h val="0.754366482223034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4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F4-49EA-9288-5EF8E4B3002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F4-49EA-9288-5EF8E4B3002F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F4-49EA-9288-5EF8E4B3002F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F4-49EA-9288-5EF8E4B3002F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F4-49EA-9288-5EF8E4B3002F}"/>
              </c:ext>
            </c:extLst>
          </c:dPt>
          <c:dLbls>
            <c:dLbl>
              <c:idx val="0"/>
              <c:layout>
                <c:manualLayout>
                  <c:x val="-0.21274595427302065"/>
                  <c:y val="-0.12661089708188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2E414B0F-C1C7-43F4-AE09-58EA725873C1}" type="CATEGORYNAME">
                      <a:rPr lang="ru-RU" sz="1600" b="1" i="0" u="none" strike="noStrike" kern="1200" spc="0" baseline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800" b="1" i="0" u="none" strike="noStrike" kern="1200" spc="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800" b="1" i="0" u="none" strike="noStrike" kern="1200" spc="0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</a:t>
                    </a:r>
                    <a:fld id="{89A2409D-C095-4D19-9A2E-858CD8ECC3E6}" type="VALUE">
                      <a:rPr lang="ru-RU" sz="1800" b="1" i="0" u="none" strike="noStrike" kern="1200" spc="0" baseline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r>
                      <a:rPr lang="ru-RU" sz="1800" b="1" i="0" u="none" strike="noStrike" kern="1200" spc="0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F4-49EA-9288-5EF8E4B3002F}"/>
                </c:ext>
                <c:ext xmlns:c15="http://schemas.microsoft.com/office/drawing/2012/chart" uri="{CE6537A1-D6FC-4f65-9D91-7224C49458BB}">
                  <c15:layout>
                    <c:manualLayout>
                      <c:w val="0.32567074115074734"/>
                      <c:h val="0.1784018003097247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587927831906214"/>
                  <c:y val="-0.246052351615039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256A435E-EFF1-4523-A917-4AF1F93DD424}" type="CATEGORYNAME">
                      <a:rPr lang="ru-RU" sz="1800" b="1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800" b="1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endParaRPr lang="ru-RU" sz="1800" b="1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180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8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</a:t>
                    </a:r>
                    <a:fld id="{BEBE0790-E86C-4D6A-ABBA-AB3FDB04E8B2}" type="VALUE">
                      <a:rPr lang="ru-RU" sz="1800" b="1" baseline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r>
                      <a:rPr lang="ru-RU" sz="18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F4-49EA-9288-5EF8E4B3002F}"/>
                </c:ext>
                <c:ext xmlns:c15="http://schemas.microsoft.com/office/drawing/2012/chart" uri="{CE6537A1-D6FC-4f65-9D91-7224C49458BB}">
                  <c15:layout>
                    <c:manualLayout>
                      <c:w val="0.27526547443914495"/>
                      <c:h val="0.2008446140040120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3994494847876646"/>
                  <c:y val="0.130007534392561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921B9C15-E0FE-4CD9-8D1A-1A806B636C2F}" type="CATEGORYNAME">
                      <a:rPr lang="ru-RU" sz="18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8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8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(1 734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8F4-49EA-9288-5EF8E4B3002F}"/>
                </c:ext>
                <c:ext xmlns:c15="http://schemas.microsoft.com/office/drawing/2012/chart" uri="{CE6537A1-D6FC-4f65-9D91-7224C49458BB}">
                  <c15:layout>
                    <c:manualLayout>
                      <c:w val="0.32057535762981093"/>
                      <c:h val="0.295970756677960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117631909175041"/>
                  <c:y val="0.218211695282462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50317F63-74E1-4D07-B14D-0568F5FD4FDE}" type="CATEGORYNAME">
                      <a:rPr lang="ru-RU" sz="18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8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800" b="1" baseline="0" dirty="0" smtClean="0">
                        <a:solidFill>
                          <a:srgbClr val="C00000"/>
                        </a:solidFill>
                        <a:latin typeface="Arimo"/>
                      </a:rPr>
                      <a:t>(</a:t>
                    </a:r>
                    <a:fld id="{7C568044-4646-4742-8F49-51D7A0121680}" type="VALUE">
                      <a:rPr lang="ru-RU" sz="1800" b="1" baseline="0" smtClean="0">
                        <a:solidFill>
                          <a:srgbClr val="C00000"/>
                        </a:solidFill>
                        <a:latin typeface="Arimo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r>
                      <a:rPr lang="ru-RU" sz="1800" b="1" baseline="0" dirty="0" smtClean="0">
                        <a:solidFill>
                          <a:srgbClr val="C00000"/>
                        </a:solidFill>
                        <a:latin typeface="Arimo"/>
                      </a:rPr>
                      <a:t>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8F4-49EA-9288-5EF8E4B3002F}"/>
                </c:ext>
                <c:ext xmlns:c15="http://schemas.microsoft.com/office/drawing/2012/chart" uri="{CE6537A1-D6FC-4f65-9D91-7224C49458BB}">
                  <c15:layout>
                    <c:manualLayout>
                      <c:w val="0.32424306319814777"/>
                      <c:h val="0.187298341900325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23284411496773891"/>
                  <c:y val="6.6537495142735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1E54F00D-0EDD-4F45-8F7F-553F3E478E6D}" type="CATEGORYNAME">
                      <a:rPr lang="ru-RU" sz="1800" baseline="0" smtClean="0">
                        <a:latin typeface="Arimo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800" baseline="0" dirty="0" smtClean="0">
                        <a:latin typeface="Arimo"/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800" baseline="0" dirty="0" smtClean="0">
                        <a:solidFill>
                          <a:srgbClr val="B40000"/>
                        </a:solidFill>
                        <a:latin typeface="Arimo"/>
                      </a:rPr>
                      <a:t>(94 млн руб.)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8F4-49EA-9288-5EF8E4B3002F}"/>
                </c:ext>
                <c:ext xmlns:c15="http://schemas.microsoft.com/office/drawing/2012/chart" uri="{CE6537A1-D6FC-4f65-9D91-7224C49458BB}">
                  <c15:layout>
                    <c:manualLayout>
                      <c:w val="0.34587643701297782"/>
                      <c:h val="0.30717812263975547"/>
                    </c:manualLayout>
                  </c15:layout>
                  <c15:dlblFieldTable/>
                  <c15:showDataLabelsRange val="1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Прочие безвозмездные поступления</c:v>
                </c:pt>
                <c:pt idx="3">
                  <c:v>Иные межбюджетные трансферты</c:v>
                </c:pt>
                <c:pt idx="4">
                  <c:v>Средства на выравнивание бюджетной обеспеченности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5487</c:v>
                </c:pt>
                <c:pt idx="1">
                  <c:v>2990</c:v>
                </c:pt>
                <c:pt idx="2">
                  <c:v>1734</c:v>
                </c:pt>
                <c:pt idx="3">
                  <c:v>1094</c:v>
                </c:pt>
                <c:pt idx="4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8F4-49EA-9288-5EF8E4B3002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231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06903541724049E-2"/>
          <c:y val="0.10930391014792185"/>
          <c:w val="0.93548151444245664"/>
          <c:h val="0.668054674111296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'Задолженнсть '!$E$6</c:f>
              <c:strCache>
                <c:ptCount val="1"/>
                <c:pt idx="0">
                  <c:v>Бюджет города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2D-4A8B-A5A4-1804E764AE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2D-4A8B-A5A4-1804E764AED5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2D-4A8B-A5A4-1804E764AE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'Задолженнсть '!$F$5:$G$5</c:f>
              <c:strCache>
                <c:ptCount val="2"/>
                <c:pt idx="0">
                  <c:v>на 01.01.2024</c:v>
                </c:pt>
                <c:pt idx="1">
                  <c:v>на 01.01.2025</c:v>
                </c:pt>
              </c:strCache>
            </c:strRef>
          </c:cat>
          <c:val>
            <c:numRef>
              <c:f>'Задолженнсть '!$F$6:$G$6</c:f>
              <c:numCache>
                <c:formatCode>#,##0</c:formatCode>
                <c:ptCount val="2"/>
                <c:pt idx="0">
                  <c:v>181</c:v>
                </c:pt>
                <c:pt idx="1">
                  <c:v>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2D-4A8B-A5A4-1804E764AED5}"/>
            </c:ext>
          </c:extLst>
        </c:ser>
        <c:ser>
          <c:idx val="1"/>
          <c:order val="1"/>
          <c:tx>
            <c:strRef>
              <c:f>'Задолженнсть '!$E$7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'Задолженнсть '!$F$5:$G$5</c:f>
              <c:strCache>
                <c:ptCount val="2"/>
                <c:pt idx="0">
                  <c:v>на 01.01.2024</c:v>
                </c:pt>
                <c:pt idx="1">
                  <c:v>на 01.01.2025</c:v>
                </c:pt>
              </c:strCache>
            </c:strRef>
          </c:cat>
          <c:val>
            <c:numRef>
              <c:f>'Задолженнсть '!$F$7:$G$7</c:f>
              <c:numCache>
                <c:formatCode>#,##0</c:formatCode>
                <c:ptCount val="2"/>
                <c:pt idx="0">
                  <c:v>813</c:v>
                </c:pt>
                <c:pt idx="1">
                  <c:v>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2D-4A8B-A5A4-1804E764A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1605153472"/>
        <c:axId val="1605152384"/>
      </c:barChart>
      <c:catAx>
        <c:axId val="160515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605152384"/>
        <c:crosses val="autoZero"/>
        <c:auto val="1"/>
        <c:lblAlgn val="ctr"/>
        <c:lblOffset val="100"/>
        <c:noMultiLvlLbl val="0"/>
      </c:catAx>
      <c:valAx>
        <c:axId val="1605152384"/>
        <c:scaling>
          <c:orientation val="minMax"/>
          <c:max val="1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60515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258048111588372E-2"/>
          <c:y val="0.88131107767567329"/>
          <c:w val="0.96374195188841161"/>
          <c:h val="0.11868892232432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BC3A1-B995-4A62-B63D-1C628A3A812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E4E648-7DCB-4FA6-8F36-E6A66999736D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700" b="1" kern="1200" dirty="0" smtClean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ДОХОДЫ</a:t>
          </a:r>
          <a:r>
            <a:rPr lang="ru-RU" sz="1800" kern="1200" dirty="0" smtClean="0"/>
            <a:t> </a:t>
          </a:r>
          <a:endParaRPr lang="ru-RU" sz="1800" kern="1200" dirty="0"/>
        </a:p>
      </dgm:t>
    </dgm:pt>
    <dgm:pt modelId="{C67AF6A6-4D21-4A20-93C6-D8BB3F8688CA}" type="parTrans" cxnId="{5ABF6C84-0624-492C-AF04-F1FA11457EB5}">
      <dgm:prSet/>
      <dgm:spPr/>
      <dgm:t>
        <a:bodyPr/>
        <a:lstStyle/>
        <a:p>
          <a:endParaRPr lang="ru-RU"/>
        </a:p>
      </dgm:t>
    </dgm:pt>
    <dgm:pt modelId="{3C9F2564-15CD-4D48-A21B-B6351FA380AB}" type="sibTrans" cxnId="{5ABF6C84-0624-492C-AF04-F1FA11457EB5}">
      <dgm:prSet/>
      <dgm:spPr/>
      <dgm:t>
        <a:bodyPr/>
        <a:lstStyle/>
        <a:p>
          <a:endParaRPr lang="ru-RU"/>
        </a:p>
      </dgm:t>
    </dgm:pt>
    <dgm:pt modelId="{1AC12471-49B4-4D1E-8BC9-3CE651D86F87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700" b="1" kern="1200" dirty="0" smtClean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РАСХОДЫ</a:t>
          </a:r>
          <a:endParaRPr lang="ru-RU" sz="1700" b="1" kern="1200" dirty="0">
            <a:solidFill>
              <a:schemeClr val="l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12DCC1-6D9F-414F-B093-9E065DA2EFA1}" type="parTrans" cxnId="{29423255-76AC-4F3E-BC0C-15C16EE88690}">
      <dgm:prSet/>
      <dgm:spPr/>
      <dgm:t>
        <a:bodyPr/>
        <a:lstStyle/>
        <a:p>
          <a:endParaRPr lang="ru-RU"/>
        </a:p>
      </dgm:t>
    </dgm:pt>
    <dgm:pt modelId="{49A650DF-753E-4238-97E2-B73CFBF3310E}" type="sibTrans" cxnId="{29423255-76AC-4F3E-BC0C-15C16EE88690}">
      <dgm:prSet/>
      <dgm:spPr/>
      <dgm:t>
        <a:bodyPr/>
        <a:lstStyle/>
        <a:p>
          <a:endParaRPr lang="ru-RU"/>
        </a:p>
      </dgm:t>
    </dgm:pt>
    <dgm:pt modelId="{B153461B-2C92-459A-8FB7-7ABFC01B56A2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16 093 253,96</a:t>
          </a:r>
          <a:endParaRPr lang="ru-RU" sz="2000" b="1" kern="1200" dirty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C1B23A-1E14-40CA-8FC9-5819EC600C76}" type="parTrans" cxnId="{5890BB38-5560-4400-A458-F749CD843608}">
      <dgm:prSet/>
      <dgm:spPr/>
      <dgm:t>
        <a:bodyPr/>
        <a:lstStyle/>
        <a:p>
          <a:endParaRPr lang="ru-RU"/>
        </a:p>
      </dgm:t>
    </dgm:pt>
    <dgm:pt modelId="{C9DC2620-C454-4982-ABF0-84F3BA982BB3}" type="sibTrans" cxnId="{5890BB38-5560-4400-A458-F749CD843608}">
      <dgm:prSet/>
      <dgm:spPr/>
      <dgm:t>
        <a:bodyPr/>
        <a:lstStyle/>
        <a:p>
          <a:endParaRPr lang="ru-RU"/>
        </a:p>
      </dgm:t>
    </dgm:pt>
    <dgm:pt modelId="{6E5507E6-B92C-4BC3-BED9-77B35C55E42B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16 093 253,96</a:t>
          </a:r>
          <a:endParaRPr lang="ru-RU" sz="2000" dirty="0"/>
        </a:p>
      </dgm:t>
    </dgm:pt>
    <dgm:pt modelId="{EB8E62CB-3C64-4827-A4F8-68634B271F05}" type="parTrans" cxnId="{55C9A3A7-FE75-4C0B-8FCE-A32A13DBEE9D}">
      <dgm:prSet/>
      <dgm:spPr/>
      <dgm:t>
        <a:bodyPr/>
        <a:lstStyle/>
        <a:p>
          <a:endParaRPr lang="ru-RU"/>
        </a:p>
      </dgm:t>
    </dgm:pt>
    <dgm:pt modelId="{1649CA80-DC53-484A-BAE0-889119D4439B}" type="sibTrans" cxnId="{55C9A3A7-FE75-4C0B-8FCE-A32A13DBEE9D}">
      <dgm:prSet/>
      <dgm:spPr/>
      <dgm:t>
        <a:bodyPr/>
        <a:lstStyle/>
        <a:p>
          <a:endParaRPr lang="ru-RU"/>
        </a:p>
      </dgm:t>
    </dgm:pt>
    <dgm:pt modelId="{17ADC056-8F65-4BFE-A507-F63331E74C74}" type="pres">
      <dgm:prSet presAssocID="{1CCBC3A1-B995-4A62-B63D-1C628A3A81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4D0A64-36DC-4B9B-9B9F-BCC0D0E31787}" type="pres">
      <dgm:prSet presAssocID="{1EE4E648-7DCB-4FA6-8F36-E6A66999736D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CAB0FDB-C577-4C17-8A0D-713F42DD809E}" type="pres">
      <dgm:prSet presAssocID="{1EE4E648-7DCB-4FA6-8F36-E6A66999736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CE1998A-A833-40A0-8EF6-C1890D4A8D1D}" type="pres">
      <dgm:prSet presAssocID="{1EE4E648-7DCB-4FA6-8F36-E6A66999736D}" presName="parentText" presStyleLbl="node1" presStyleIdx="0" presStyleCnt="2" custScaleY="65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BF5B2-F650-4A46-BCBC-DC96204911D6}" type="pres">
      <dgm:prSet presAssocID="{1EE4E648-7DCB-4FA6-8F36-E6A66999736D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EA2AAC3-DCAB-4EFE-9B61-795C4CD74F17}" type="pres">
      <dgm:prSet presAssocID="{1EE4E648-7DCB-4FA6-8F36-E6A66999736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AA51B-5C26-4E29-BBC5-89C6F2294A62}" type="pres">
      <dgm:prSet presAssocID="{3C9F2564-15CD-4D48-A21B-B6351FA380AB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D0DF14A-901A-414A-B7A7-D3D71405A75E}" type="pres">
      <dgm:prSet presAssocID="{1AC12471-49B4-4D1E-8BC9-3CE651D86F87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B428F26-2108-4224-A6DD-598F4D3E41B6}" type="pres">
      <dgm:prSet presAssocID="{1AC12471-49B4-4D1E-8BC9-3CE651D86F8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AEEDDFA-7B88-4E44-BECF-64B73F496C98}" type="pres">
      <dgm:prSet presAssocID="{1AC12471-49B4-4D1E-8BC9-3CE651D86F87}" presName="parentText" presStyleLbl="node1" presStyleIdx="1" presStyleCnt="2" custScaleY="641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A153D-5A8A-419A-903E-B3B64FDB6855}" type="pres">
      <dgm:prSet presAssocID="{1AC12471-49B4-4D1E-8BC9-3CE651D86F87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6D1E70C-A976-4DB1-A886-791C83E3EFFA}" type="pres">
      <dgm:prSet presAssocID="{1AC12471-49B4-4D1E-8BC9-3CE651D86F8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764CD-EC7F-4769-86FA-4B99DBE09E72}" type="presOf" srcId="{6E5507E6-B92C-4BC3-BED9-77B35C55E42B}" destId="{46D1E70C-A976-4DB1-A886-791C83E3EFFA}" srcOrd="0" destOrd="0" presId="urn:microsoft.com/office/officeart/2005/8/layout/list1"/>
    <dgm:cxn modelId="{D4F157DC-9265-4C71-85C6-472F2D5912A1}" type="presOf" srcId="{1EE4E648-7DCB-4FA6-8F36-E6A66999736D}" destId="{8CAB0FDB-C577-4C17-8A0D-713F42DD809E}" srcOrd="0" destOrd="0" presId="urn:microsoft.com/office/officeart/2005/8/layout/list1"/>
    <dgm:cxn modelId="{5ABF6C84-0624-492C-AF04-F1FA11457EB5}" srcId="{1CCBC3A1-B995-4A62-B63D-1C628A3A812A}" destId="{1EE4E648-7DCB-4FA6-8F36-E6A66999736D}" srcOrd="0" destOrd="0" parTransId="{C67AF6A6-4D21-4A20-93C6-D8BB3F8688CA}" sibTransId="{3C9F2564-15CD-4D48-A21B-B6351FA380AB}"/>
    <dgm:cxn modelId="{10DA383D-918A-4288-B802-EC5D7D51E7A9}" type="presOf" srcId="{1CCBC3A1-B995-4A62-B63D-1C628A3A812A}" destId="{17ADC056-8F65-4BFE-A507-F63331E74C74}" srcOrd="0" destOrd="0" presId="urn:microsoft.com/office/officeart/2005/8/layout/list1"/>
    <dgm:cxn modelId="{29423255-76AC-4F3E-BC0C-15C16EE88690}" srcId="{1CCBC3A1-B995-4A62-B63D-1C628A3A812A}" destId="{1AC12471-49B4-4D1E-8BC9-3CE651D86F87}" srcOrd="1" destOrd="0" parTransId="{B312DCC1-6D9F-414F-B093-9E065DA2EFA1}" sibTransId="{49A650DF-753E-4238-97E2-B73CFBF3310E}"/>
    <dgm:cxn modelId="{55C9A3A7-FE75-4C0B-8FCE-A32A13DBEE9D}" srcId="{1AC12471-49B4-4D1E-8BC9-3CE651D86F87}" destId="{6E5507E6-B92C-4BC3-BED9-77B35C55E42B}" srcOrd="0" destOrd="0" parTransId="{EB8E62CB-3C64-4827-A4F8-68634B271F05}" sibTransId="{1649CA80-DC53-484A-BAE0-889119D4439B}"/>
    <dgm:cxn modelId="{AC84D931-87F2-48EA-AB46-22D0F450B622}" type="presOf" srcId="{1AC12471-49B4-4D1E-8BC9-3CE651D86F87}" destId="{5AEEDDFA-7B88-4E44-BECF-64B73F496C98}" srcOrd="1" destOrd="0" presId="urn:microsoft.com/office/officeart/2005/8/layout/list1"/>
    <dgm:cxn modelId="{E18473EB-7FA2-4C10-B6BF-FDF54D092B2F}" type="presOf" srcId="{1AC12471-49B4-4D1E-8BC9-3CE651D86F87}" destId="{CB428F26-2108-4224-A6DD-598F4D3E41B6}" srcOrd="0" destOrd="0" presId="urn:microsoft.com/office/officeart/2005/8/layout/list1"/>
    <dgm:cxn modelId="{A92DA56A-ADC2-4114-B0AD-9CA6F80874A8}" type="presOf" srcId="{B153461B-2C92-459A-8FB7-7ABFC01B56A2}" destId="{6EA2AAC3-DCAB-4EFE-9B61-795C4CD74F17}" srcOrd="0" destOrd="0" presId="urn:microsoft.com/office/officeart/2005/8/layout/list1"/>
    <dgm:cxn modelId="{5890BB38-5560-4400-A458-F749CD843608}" srcId="{1EE4E648-7DCB-4FA6-8F36-E6A66999736D}" destId="{B153461B-2C92-459A-8FB7-7ABFC01B56A2}" srcOrd="0" destOrd="0" parTransId="{89C1B23A-1E14-40CA-8FC9-5819EC600C76}" sibTransId="{C9DC2620-C454-4982-ABF0-84F3BA982BB3}"/>
    <dgm:cxn modelId="{304E17C1-7F6E-428F-92EA-04DF42C322AD}" type="presOf" srcId="{1EE4E648-7DCB-4FA6-8F36-E6A66999736D}" destId="{8CE1998A-A833-40A0-8EF6-C1890D4A8D1D}" srcOrd="1" destOrd="0" presId="urn:microsoft.com/office/officeart/2005/8/layout/list1"/>
    <dgm:cxn modelId="{43C5775D-2316-4B28-81D6-B6C9CF77CBC7}" type="presParOf" srcId="{17ADC056-8F65-4BFE-A507-F63331E74C74}" destId="{4F4D0A64-36DC-4B9B-9B9F-BCC0D0E31787}" srcOrd="0" destOrd="0" presId="urn:microsoft.com/office/officeart/2005/8/layout/list1"/>
    <dgm:cxn modelId="{2C0AEA0E-DDDC-4EFB-BD0B-1EA87B0CECCD}" type="presParOf" srcId="{4F4D0A64-36DC-4B9B-9B9F-BCC0D0E31787}" destId="{8CAB0FDB-C577-4C17-8A0D-713F42DD809E}" srcOrd="0" destOrd="0" presId="urn:microsoft.com/office/officeart/2005/8/layout/list1"/>
    <dgm:cxn modelId="{AFE04E30-BE98-4EBA-814F-37CC2F4D776C}" type="presParOf" srcId="{4F4D0A64-36DC-4B9B-9B9F-BCC0D0E31787}" destId="{8CE1998A-A833-40A0-8EF6-C1890D4A8D1D}" srcOrd="1" destOrd="0" presId="urn:microsoft.com/office/officeart/2005/8/layout/list1"/>
    <dgm:cxn modelId="{6A296EBA-4591-43F7-9CED-2A6A381F5A90}" type="presParOf" srcId="{17ADC056-8F65-4BFE-A507-F63331E74C74}" destId="{4BDBF5B2-F650-4A46-BCBC-DC96204911D6}" srcOrd="1" destOrd="0" presId="urn:microsoft.com/office/officeart/2005/8/layout/list1"/>
    <dgm:cxn modelId="{4FA46F9A-BCB3-4B74-9927-9E9DA3753FF9}" type="presParOf" srcId="{17ADC056-8F65-4BFE-A507-F63331E74C74}" destId="{6EA2AAC3-DCAB-4EFE-9B61-795C4CD74F17}" srcOrd="2" destOrd="0" presId="urn:microsoft.com/office/officeart/2005/8/layout/list1"/>
    <dgm:cxn modelId="{9F837CE9-D1B3-4112-9D2D-75EE219799B3}" type="presParOf" srcId="{17ADC056-8F65-4BFE-A507-F63331E74C74}" destId="{BFEAA51B-5C26-4E29-BBC5-89C6F2294A62}" srcOrd="3" destOrd="0" presId="urn:microsoft.com/office/officeart/2005/8/layout/list1"/>
    <dgm:cxn modelId="{CBB1F9DD-8C54-4091-9DF8-14B9BA9AA24F}" type="presParOf" srcId="{17ADC056-8F65-4BFE-A507-F63331E74C74}" destId="{6D0DF14A-901A-414A-B7A7-D3D71405A75E}" srcOrd="4" destOrd="0" presId="urn:microsoft.com/office/officeart/2005/8/layout/list1"/>
    <dgm:cxn modelId="{D7B05B80-7222-4A0D-AE2A-906DA10C5889}" type="presParOf" srcId="{6D0DF14A-901A-414A-B7A7-D3D71405A75E}" destId="{CB428F26-2108-4224-A6DD-598F4D3E41B6}" srcOrd="0" destOrd="0" presId="urn:microsoft.com/office/officeart/2005/8/layout/list1"/>
    <dgm:cxn modelId="{87CB9B78-4FE1-4C55-975A-9FE393D43022}" type="presParOf" srcId="{6D0DF14A-901A-414A-B7A7-D3D71405A75E}" destId="{5AEEDDFA-7B88-4E44-BECF-64B73F496C98}" srcOrd="1" destOrd="0" presId="urn:microsoft.com/office/officeart/2005/8/layout/list1"/>
    <dgm:cxn modelId="{66B7936D-76E8-4951-9AFD-24924237AC85}" type="presParOf" srcId="{17ADC056-8F65-4BFE-A507-F63331E74C74}" destId="{A40A153D-5A8A-419A-903E-B3B64FDB6855}" srcOrd="5" destOrd="0" presId="urn:microsoft.com/office/officeart/2005/8/layout/list1"/>
    <dgm:cxn modelId="{EF850E5E-F801-4EF3-8C0F-53FEC28056D5}" type="presParOf" srcId="{17ADC056-8F65-4BFE-A507-F63331E74C74}" destId="{46D1E70C-A976-4DB1-A886-791C83E3EF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2AAC3-DCAB-4EFE-9B61-795C4CD74F17}">
      <dsp:nvSpPr>
        <dsp:cNvPr id="0" name=""/>
        <dsp:cNvSpPr/>
      </dsp:nvSpPr>
      <dsp:spPr>
        <a:xfrm>
          <a:off x="0" y="205109"/>
          <a:ext cx="2999426" cy="1351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789" tIns="916432" rIns="23278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16 093 253,96</a:t>
          </a:r>
          <a:endParaRPr lang="ru-RU" sz="2000" b="1" kern="1200" dirty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05109"/>
        <a:ext cx="2999426" cy="1351349"/>
      </dsp:txXfrm>
    </dsp:sp>
    <dsp:sp modelId="{8CE1998A-A833-40A0-8EF6-C1890D4A8D1D}">
      <dsp:nvSpPr>
        <dsp:cNvPr id="0" name=""/>
        <dsp:cNvSpPr/>
      </dsp:nvSpPr>
      <dsp:spPr>
        <a:xfrm>
          <a:off x="149971" y="3614"/>
          <a:ext cx="2099598" cy="850935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60" tIns="0" rIns="7936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ДОХОДЫ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191510" y="45153"/>
        <a:ext cx="2016520" cy="767857"/>
      </dsp:txXfrm>
    </dsp:sp>
    <dsp:sp modelId="{46D1E70C-A976-4DB1-A886-791C83E3EFFA}">
      <dsp:nvSpPr>
        <dsp:cNvPr id="0" name=""/>
        <dsp:cNvSpPr/>
      </dsp:nvSpPr>
      <dsp:spPr>
        <a:xfrm>
          <a:off x="0" y="1977487"/>
          <a:ext cx="2999426" cy="1351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789" tIns="916432" rIns="23278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16 093 253,96</a:t>
          </a:r>
          <a:endParaRPr lang="ru-RU" sz="2000" kern="1200" dirty="0"/>
        </a:p>
      </dsp:txBody>
      <dsp:txXfrm>
        <a:off x="0" y="1977487"/>
        <a:ext cx="2999426" cy="1351349"/>
      </dsp:txXfrm>
    </dsp:sp>
    <dsp:sp modelId="{5AEEDDFA-7B88-4E44-BECF-64B73F496C98}">
      <dsp:nvSpPr>
        <dsp:cNvPr id="0" name=""/>
        <dsp:cNvSpPr/>
      </dsp:nvSpPr>
      <dsp:spPr>
        <a:xfrm>
          <a:off x="149971" y="1794059"/>
          <a:ext cx="2099598" cy="832867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60" tIns="0" rIns="7936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РАСХОДЫ</a:t>
          </a:r>
          <a:endParaRPr lang="ru-RU" sz="1700" b="1" kern="1200" dirty="0">
            <a:solidFill>
              <a:schemeClr val="l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0628" y="1834716"/>
        <a:ext cx="2018284" cy="751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0.42101</cdr:x>
      <cdr:y>0.13455</cdr:y>
    </cdr:from>
    <cdr:to>
      <cdr:x>0.64063</cdr:x>
      <cdr:y>0.21512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92848" y="729056"/>
          <a:ext cx="2291512" cy="436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kern="1200" dirty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17 740 млн руб.</a:t>
          </a:r>
        </a:p>
      </cdr:txBody>
    </cdr:sp>
  </cdr:relSizeAnchor>
  <cdr:relSizeAnchor xmlns:cdr="http://schemas.openxmlformats.org/drawingml/2006/chartDrawing">
    <cdr:from>
      <cdr:x>0.13552</cdr:x>
      <cdr:y>0.23167</cdr:y>
    </cdr:from>
    <cdr:to>
      <cdr:x>0.34108</cdr:x>
      <cdr:y>0.30939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14062" y="1255368"/>
          <a:ext cx="2144810" cy="421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14 774 млн </a:t>
          </a:r>
          <a:r>
            <a:rPr lang="ru-RU" sz="2000" b="1" kern="1200" dirty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руб.</a:t>
          </a:r>
        </a:p>
      </cdr:txBody>
    </cdr:sp>
  </cdr:relSizeAnchor>
  <cdr:relSizeAnchor xmlns:cdr="http://schemas.openxmlformats.org/drawingml/2006/chartDrawing">
    <cdr:from>
      <cdr:x>0.71586</cdr:x>
      <cdr:y>0</cdr:y>
    </cdr:from>
    <cdr:to>
      <cdr:x>0.92484</cdr:x>
      <cdr:y>0.06439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69238" y="0"/>
          <a:ext cx="2180495" cy="348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kern="1200" dirty="0">
              <a:solidFill>
                <a:srgbClr val="B4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22 025 млн руб.</a:t>
          </a:r>
        </a:p>
      </cdr:txBody>
    </cdr:sp>
  </cdr:relSizeAnchor>
  <cdr:relSizeAnchor xmlns:cdr="http://schemas.openxmlformats.org/drawingml/2006/chartDrawing">
    <cdr:from>
      <cdr:x>0.31015</cdr:x>
      <cdr:y>0.46365</cdr:y>
    </cdr:from>
    <cdr:to>
      <cdr:x>0.4064</cdr:x>
      <cdr:y>0.58133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3236138" y="2512376"/>
          <a:ext cx="1004269" cy="63767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5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0.29064</cdr:x>
      <cdr:y>0.5078</cdr:y>
    </cdr:from>
    <cdr:to>
      <cdr:x>0.4636</cdr:x>
      <cdr:y>0.57759</cdr:y>
    </cdr:to>
    <cdr:sp macro="" textlink="">
      <cdr:nvSpPr>
        <cdr:cNvPr id="8" name="TextBox 7"/>
        <cdr:cNvSpPr txBox="1"/>
      </cdr:nvSpPr>
      <cdr:spPr>
        <a:xfrm xmlns:a="http://schemas.openxmlformats.org/drawingml/2006/main" rot="19666009">
          <a:off x="3032548" y="2751583"/>
          <a:ext cx="1804662" cy="378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5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2 966 млн руб.</a:t>
          </a:r>
          <a:endParaRPr lang="ru-RU" sz="165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0.5977</cdr:x>
      <cdr:y>0.38232</cdr:y>
    </cdr:from>
    <cdr:to>
      <cdr:x>0.69395</cdr:x>
      <cdr:y>0.5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6236425" y="2071664"/>
          <a:ext cx="1004272" cy="63766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5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0.57586</cdr:x>
      <cdr:y>0.42085</cdr:y>
    </cdr:from>
    <cdr:to>
      <cdr:x>0.76365</cdr:x>
      <cdr:y>0.47935</cdr:y>
    </cdr:to>
    <cdr:sp macro="" textlink="">
      <cdr:nvSpPr>
        <cdr:cNvPr id="10" name="TextBox 9"/>
        <cdr:cNvSpPr txBox="1"/>
      </cdr:nvSpPr>
      <cdr:spPr>
        <a:xfrm xmlns:a="http://schemas.openxmlformats.org/drawingml/2006/main" rot="19604513">
          <a:off x="6008530" y="2280471"/>
          <a:ext cx="1959398" cy="316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5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4 285 млн руб.</a:t>
          </a:r>
          <a:endParaRPr lang="ru-RU" sz="165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0.2951</cdr:x>
      <cdr:y>0.44681</cdr:y>
    </cdr:from>
    <cdr:to>
      <cdr:x>0.4132</cdr:x>
      <cdr:y>0.51071</cdr:y>
    </cdr:to>
    <cdr:sp macro="" textlink="">
      <cdr:nvSpPr>
        <cdr:cNvPr id="11" name="TextBox 14"/>
        <cdr:cNvSpPr txBox="1"/>
      </cdr:nvSpPr>
      <cdr:spPr>
        <a:xfrm xmlns:a="http://schemas.openxmlformats.org/drawingml/2006/main" rot="19670644">
          <a:off x="3079061" y="2421127"/>
          <a:ext cx="1232257" cy="3462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5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</a:t>
          </a:r>
          <a:r>
            <a:rPr lang="ru-RU" sz="165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20,0%</a:t>
          </a:r>
          <a:endParaRPr lang="ru-RU" sz="165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0.58423</cdr:x>
      <cdr:y>0.36866</cdr:y>
    </cdr:from>
    <cdr:to>
      <cdr:x>0.70233</cdr:x>
      <cdr:y>0.43256</cdr:y>
    </cdr:to>
    <cdr:sp macro="" textlink="">
      <cdr:nvSpPr>
        <cdr:cNvPr id="12" name="TextBox 14"/>
        <cdr:cNvSpPr txBox="1"/>
      </cdr:nvSpPr>
      <cdr:spPr>
        <a:xfrm xmlns:a="http://schemas.openxmlformats.org/drawingml/2006/main" rot="19670644">
          <a:off x="6095866" y="1997628"/>
          <a:ext cx="1232257" cy="3462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5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</a:t>
          </a:r>
          <a:r>
            <a:rPr lang="ru-RU" sz="165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24,2%</a:t>
          </a:r>
          <a:endParaRPr lang="ru-RU" sz="165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0.5943</cdr:x>
      <cdr:y>0.08819</cdr:y>
    </cdr:from>
    <cdr:to>
      <cdr:x>0.73255</cdr:x>
      <cdr:y>0.19816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 rot="20604467">
          <a:off x="5720379" y="453433"/>
          <a:ext cx="1330712" cy="565405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5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0.28445</cdr:x>
      <cdr:y>0.06839</cdr:y>
    </cdr:from>
    <cdr:to>
      <cdr:x>0.42208</cdr:x>
      <cdr:y>0.15652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37977" y="351626"/>
          <a:ext cx="1324744" cy="453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+ 16 %</a:t>
          </a:r>
          <a:endParaRPr lang="ru-RU" sz="20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0.56137</cdr:x>
      <cdr:y>0</cdr:y>
    </cdr:from>
    <cdr:to>
      <cdr:x>0.69681</cdr:x>
      <cdr:y>0.07569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403414" y="0"/>
          <a:ext cx="1303665" cy="389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+ 22 %</a:t>
          </a:r>
          <a:endParaRPr lang="ru-RU" sz="20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0.29958</cdr:x>
      <cdr:y>0.15111</cdr:y>
    </cdr:from>
    <cdr:to>
      <cdr:x>0.43783</cdr:x>
      <cdr:y>0.26108</cdr:y>
    </cdr:to>
    <cdr:sp macro="" textlink="">
      <cdr:nvSpPr>
        <cdr:cNvPr id="5" name="Выгнутая вверх стрелка 4"/>
        <cdr:cNvSpPr/>
      </cdr:nvSpPr>
      <cdr:spPr>
        <a:xfrm xmlns:a="http://schemas.openxmlformats.org/drawingml/2006/main" rot="20604467">
          <a:off x="2883600" y="776947"/>
          <a:ext cx="1330712" cy="565405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5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0.62099</cdr:x>
      <cdr:y>0.68845</cdr:y>
    </cdr:from>
    <cdr:to>
      <cdr:x>0.65996</cdr:x>
      <cdr:y>0.73811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 flipV="1">
          <a:off x="6704627" y="3697351"/>
          <a:ext cx="420733" cy="2667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0.5857</cdr:x>
      <cdr:y>0.72214</cdr:y>
    </cdr:from>
    <cdr:to>
      <cdr:x>0.60246</cdr:x>
      <cdr:y>0.79309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6323628" y="3878328"/>
          <a:ext cx="180974" cy="38099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0.66069</cdr:x>
      <cdr:y>0.61943</cdr:y>
    </cdr:from>
    <cdr:to>
      <cdr:x>0.69952</cdr:x>
      <cdr:y>0.6246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H="1">
          <a:off x="7133252" y="3326698"/>
          <a:ext cx="419200" cy="2775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0.32789</cdr:x>
      <cdr:y>0.08679</cdr:y>
    </cdr:from>
    <cdr:to>
      <cdr:x>0.42514</cdr:x>
      <cdr:y>0.14751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H="1" flipV="1">
          <a:off x="3540155" y="466113"/>
          <a:ext cx="1049922" cy="32611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0.69421</cdr:x>
      <cdr:y>0.28408</cdr:y>
    </cdr:from>
    <cdr:to>
      <cdr:x>0.74995</cdr:x>
      <cdr:y>0.30891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V="1">
          <a:off x="7495202" y="1525651"/>
          <a:ext cx="601708" cy="13335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0.68716</cdr:x>
      <cdr:y>0.4823</cdr:y>
    </cdr:from>
    <cdr:to>
      <cdr:x>0.73248</cdr:x>
      <cdr:y>0.5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 flipV="1">
          <a:off x="7419002" y="2590255"/>
          <a:ext cx="489334" cy="9503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0.44078</cdr:x>
      <cdr:y>0.34046</cdr:y>
    </cdr:from>
    <cdr:to>
      <cdr:x>0.61943</cdr:x>
      <cdr:y>0.42819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759001" y="1828442"/>
          <a:ext cx="1928823" cy="471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21 841</a:t>
          </a:r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 </a:t>
          </a:r>
          <a:b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млн руб</a:t>
          </a:r>
          <a:r>
            <a: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0.4935</cdr:x>
      <cdr:y>0.37043</cdr:y>
    </cdr:from>
    <cdr:to>
      <cdr:x>0.68537</cdr:x>
      <cdr:y>0.47643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489334" y="1909225"/>
          <a:ext cx="2134219" cy="546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1 013 </a:t>
          </a:r>
          <a:b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млн руб</a:t>
          </a:r>
          <a:r>
            <a:rPr lang="ru-RU" sz="2000" b="1" dirty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ru-RU" sz="2000" b="1" dirty="0" smtClean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0.48826</cdr:x>
      <cdr:y>0.11507</cdr:y>
    </cdr:from>
    <cdr:to>
      <cdr:x>0.59516</cdr:x>
      <cdr:y>0.24324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3242" y="613161"/>
          <a:ext cx="885230" cy="682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0.52174</cdr:x>
      <cdr:y>0.35135</cdr:y>
    </cdr:from>
    <cdr:to>
      <cdr:x>0.63216</cdr:x>
      <cdr:y>0.47297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872209"/>
          <a:ext cx="9144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0.88958</cdr:x>
      <cdr:y>0.08108</cdr:y>
    </cdr:from>
    <cdr:to>
      <cdr:x>1</cdr:x>
      <cdr:y>0.25268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88832" y="432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0.16038</cdr:x>
      <cdr:y>0.23133</cdr:y>
    </cdr:from>
    <cdr:to>
      <cdr:x>0.35318</cdr:x>
      <cdr:y>0.30815</cdr:y>
    </cdr:to>
    <cdr:sp macro="" textlink="">
      <cdr:nvSpPr>
        <cdr:cNvPr id="3" name="TextBox 2"/>
        <cdr:cNvSpPr txBox="1"/>
      </cdr:nvSpPr>
      <cdr:spPr>
        <a:xfrm xmlns:a="http://schemas.openxmlformats.org/drawingml/2006/main" rot="20391949">
          <a:off x="1667584" y="1217903"/>
          <a:ext cx="2004646" cy="40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Arimo"/>
            </a:rPr>
            <a:t>+1 153 млн руб.</a:t>
          </a:r>
          <a:endParaRPr lang="ru-RU" sz="1800" b="1" dirty="0">
            <a:solidFill>
              <a:schemeClr val="accent5">
                <a:lumMod val="75000"/>
              </a:schemeClr>
            </a:solidFill>
            <a:latin typeface="Arimo"/>
          </a:endParaRPr>
        </a:p>
      </cdr:txBody>
    </cdr:sp>
  </cdr:relSizeAnchor>
  <cdr:relSizeAnchor xmlns:cdr="http://schemas.openxmlformats.org/drawingml/2006/chartDrawing">
    <cdr:from>
      <cdr:x>0.42296</cdr:x>
      <cdr:y>0.13577</cdr:y>
    </cdr:from>
    <cdr:to>
      <cdr:x>0.61576</cdr:x>
      <cdr:y>0.2126</cdr:y>
    </cdr:to>
    <cdr:sp macro="" textlink="">
      <cdr:nvSpPr>
        <cdr:cNvPr id="7" name="TextBox 6"/>
        <cdr:cNvSpPr txBox="1"/>
      </cdr:nvSpPr>
      <cdr:spPr>
        <a:xfrm xmlns:a="http://schemas.openxmlformats.org/drawingml/2006/main" rot="20391949">
          <a:off x="4397840" y="714820"/>
          <a:ext cx="2004646" cy="40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Arimo"/>
            </a:rPr>
            <a:t>+1 328 млн руб.</a:t>
          </a:r>
          <a:endParaRPr lang="ru-RU" sz="1800" b="1" dirty="0">
            <a:solidFill>
              <a:schemeClr val="accent5">
                <a:lumMod val="75000"/>
              </a:schemeClr>
            </a:solidFill>
            <a:latin typeface="Arimo"/>
          </a:endParaRPr>
        </a:p>
      </cdr:txBody>
    </cdr:sp>
  </cdr:relSizeAnchor>
  <cdr:relSizeAnchor xmlns:cdr="http://schemas.openxmlformats.org/drawingml/2006/chartDrawing">
    <cdr:from>
      <cdr:x>0.66057</cdr:x>
      <cdr:y>0.03215</cdr:y>
    </cdr:from>
    <cdr:to>
      <cdr:x>0.8697</cdr:x>
      <cdr:y>0.12535</cdr:y>
    </cdr:to>
    <cdr:sp macro="" textlink="">
      <cdr:nvSpPr>
        <cdr:cNvPr id="8" name="TextBox 7"/>
        <cdr:cNvSpPr txBox="1"/>
      </cdr:nvSpPr>
      <cdr:spPr>
        <a:xfrm xmlns:a="http://schemas.openxmlformats.org/drawingml/2006/main" rot="20391949">
          <a:off x="6868444" y="169262"/>
          <a:ext cx="2174483" cy="490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Arimo"/>
            </a:rPr>
            <a:t>+3 080 млн руб.</a:t>
          </a:r>
          <a:endParaRPr lang="ru-RU" sz="1800" b="1" dirty="0">
            <a:solidFill>
              <a:srgbClr val="C00000"/>
            </a:solidFill>
            <a:latin typeface="Arimo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0.08619</cdr:x>
      <cdr:y>0.29001</cdr:y>
    </cdr:from>
    <cdr:to>
      <cdr:x>0.19206</cdr:x>
      <cdr:y>0.46116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4351" y="15495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0.51018</cdr:x>
      <cdr:y>0.02239</cdr:y>
    </cdr:from>
    <cdr:to>
      <cdr:x>0.97824</cdr:x>
      <cdr:y>0.11168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518754" y="119603"/>
          <a:ext cx="5063137" cy="4770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500" b="1" cap="none" spc="0" dirty="0" smtClean="0">
              <a:ln w="0"/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Всего 9 502 млн рублей</a:t>
          </a:r>
          <a:endParaRPr lang="ru-RU" sz="2500" b="1" cap="none" spc="0" dirty="0">
            <a:ln w="0"/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0.55039</cdr:x>
      <cdr:y>0.36317</cdr:y>
    </cdr:from>
    <cdr:to>
      <cdr:x>0.65899</cdr:x>
      <cdr:y>0.43806</cdr:y>
    </cdr:to>
    <cdr:sp macro="" textlink="">
      <cdr:nvSpPr>
        <cdr:cNvPr id="5" name="TextBox 11"/>
        <cdr:cNvSpPr txBox="1"/>
      </cdr:nvSpPr>
      <cdr:spPr bwMode="auto">
        <a:xfrm xmlns:a="http://schemas.openxmlformats.org/drawingml/2006/main">
          <a:off x="5985935" y="1940380"/>
          <a:ext cx="1181122" cy="40013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Arimo"/>
            </a:rPr>
            <a:t>410 млн</a:t>
          </a:r>
          <a:endParaRPr lang="ru-RU" sz="2000" b="1" dirty="0">
            <a:solidFill>
              <a:srgbClr val="C00000"/>
            </a:solidFill>
            <a:latin typeface="Arimo"/>
          </a:endParaRPr>
        </a:p>
      </cdr:txBody>
    </cdr:sp>
  </cdr:relSizeAnchor>
  <cdr:relSizeAnchor xmlns:cdr="http://schemas.openxmlformats.org/drawingml/2006/chartDrawing">
    <cdr:from>
      <cdr:x>0.54688</cdr:x>
      <cdr:y>0.1904</cdr:y>
    </cdr:from>
    <cdr:to>
      <cdr:x>0.65986</cdr:x>
      <cdr:y>0.26529</cdr:y>
    </cdr:to>
    <cdr:sp macro="" textlink="">
      <cdr:nvSpPr>
        <cdr:cNvPr id="6" name="TextBox 11"/>
        <cdr:cNvSpPr txBox="1"/>
      </cdr:nvSpPr>
      <cdr:spPr bwMode="auto">
        <a:xfrm xmlns:a="http://schemas.openxmlformats.org/drawingml/2006/main">
          <a:off x="5947813" y="1017313"/>
          <a:ext cx="1228758" cy="4001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Arimo"/>
            </a:rPr>
            <a:t>219 млн</a:t>
          </a:r>
          <a:endParaRPr lang="ru-RU" sz="2000" b="1" dirty="0">
            <a:solidFill>
              <a:srgbClr val="C00000"/>
            </a:solidFill>
            <a:latin typeface="Arimo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0.56902</cdr:x>
      <cdr:y>0.40798</cdr:y>
    </cdr:from>
    <cdr:to>
      <cdr:x>0.72681</cdr:x>
      <cdr:y>0.48388</cdr:y>
    </cdr:to>
    <cdr:sp macro="" textlink="">
      <cdr:nvSpPr>
        <cdr:cNvPr id="3" name="TextBox 2"/>
        <cdr:cNvSpPr txBox="1"/>
      </cdr:nvSpPr>
      <cdr:spPr>
        <a:xfrm xmlns:a="http://schemas.openxmlformats.org/drawingml/2006/main" rot="20075683">
          <a:off x="5859116" y="2074227"/>
          <a:ext cx="1624752" cy="38589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+ 26%</a:t>
          </a:r>
          <a:endParaRPr lang="ru-RU" sz="18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0.58823</cdr:x>
      <cdr:y>0.47824</cdr:y>
    </cdr:from>
    <cdr:to>
      <cdr:x>0.75733</cdr:x>
      <cdr:y>0.55092</cdr:y>
    </cdr:to>
    <cdr:sp macro="" textlink="">
      <cdr:nvSpPr>
        <cdr:cNvPr id="5" name="TextBox 1"/>
        <cdr:cNvSpPr txBox="1"/>
      </cdr:nvSpPr>
      <cdr:spPr>
        <a:xfrm xmlns:a="http://schemas.openxmlformats.org/drawingml/2006/main" rot="20086619">
          <a:off x="6056972" y="2431486"/>
          <a:ext cx="1741211" cy="369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+1 455 млн руб</a:t>
          </a:r>
          <a:r>
            <a:rPr lang="ru-RU" sz="1800" b="1" dirty="0" smtClean="0">
              <a:solidFill>
                <a:srgbClr val="FF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ru-RU" sz="1800" b="1" dirty="0">
            <a:solidFill>
              <a:srgbClr val="FF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0.2655</cdr:x>
      <cdr:y>0.50804</cdr:y>
    </cdr:from>
    <cdr:to>
      <cdr:x>0.49406</cdr:x>
      <cdr:y>0.61268</cdr:y>
    </cdr:to>
    <cdr:sp macro="" textlink="">
      <cdr:nvSpPr>
        <cdr:cNvPr id="6" name="TextBox 1"/>
        <cdr:cNvSpPr txBox="1"/>
      </cdr:nvSpPr>
      <cdr:spPr>
        <a:xfrm xmlns:a="http://schemas.openxmlformats.org/drawingml/2006/main" rot="20234811">
          <a:off x="2733859" y="2582956"/>
          <a:ext cx="2353466" cy="532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+1 465 </a:t>
          </a:r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  <a:endParaRPr lang="ru-RU" sz="1600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0.29235</cdr:x>
      <cdr:y>0.44542</cdr:y>
    </cdr:from>
    <cdr:to>
      <cdr:x>0.42767</cdr:x>
      <cdr:y>0.52851</cdr:y>
    </cdr:to>
    <cdr:sp macro="" textlink="">
      <cdr:nvSpPr>
        <cdr:cNvPr id="7" name="TextBox 1"/>
        <cdr:cNvSpPr txBox="1"/>
      </cdr:nvSpPr>
      <cdr:spPr>
        <a:xfrm xmlns:a="http://schemas.openxmlformats.org/drawingml/2006/main" rot="20196327">
          <a:off x="3010331" y="2264584"/>
          <a:ext cx="1393381" cy="422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+ 35%</a:t>
          </a:r>
          <a:endParaRPr lang="ru-RU" sz="180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0.17076</cdr:x>
      <cdr:y>0.5</cdr:y>
    </cdr:from>
    <cdr:to>
      <cdr:x>0.28803</cdr:x>
      <cdr:y>0.56891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758343" y="2542093"/>
          <a:ext cx="1207521" cy="350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+14,32%</a:t>
          </a:r>
          <a:endParaRPr lang="ru-RU" sz="1600" b="1" dirty="0">
            <a:solidFill>
              <a:schemeClr val="bg1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0.75089</cdr:x>
      <cdr:y>0.28624</cdr:y>
    </cdr:from>
    <cdr:to>
      <cdr:x>0.86361</cdr:x>
      <cdr:y>0.37106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731867" y="1455294"/>
          <a:ext cx="1160670" cy="431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b="1" dirty="0" smtClean="0">
              <a:solidFill>
                <a:schemeClr val="bg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+11,83%</a:t>
          </a:r>
          <a:endParaRPr lang="ru-RU" sz="1600" b="1" dirty="0">
            <a:solidFill>
              <a:schemeClr val="bg1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0.47596</cdr:x>
      <cdr:y>0.39762</cdr:y>
    </cdr:from>
    <cdr:to>
      <cdr:x>0.60356</cdr:x>
      <cdr:y>0.4825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900942" y="2021574"/>
          <a:ext cx="1313895" cy="431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+14,67%</a:t>
          </a:r>
          <a:endParaRPr lang="ru-RU" sz="1600" b="1" dirty="0">
            <a:solidFill>
              <a:schemeClr val="bg1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0.17675</cdr:x>
      <cdr:y>0.66446</cdr:y>
    </cdr:from>
    <cdr:to>
      <cdr:x>0.28263</cdr:x>
      <cdr:y>0.72667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819937" y="3378216"/>
          <a:ext cx="1090245" cy="31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+15%</a:t>
          </a:r>
          <a:endParaRPr lang="ru-RU" sz="1600" b="1" dirty="0">
            <a:solidFill>
              <a:schemeClr val="bg1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0.47258</cdr:x>
      <cdr:y>0.63251</cdr:y>
    </cdr:from>
    <cdr:to>
      <cdr:x>0.58187</cdr:x>
      <cdr:y>0.70069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866077" y="3215776"/>
          <a:ext cx="1125416" cy="346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+15%</a:t>
          </a:r>
          <a:endParaRPr lang="ru-RU" sz="1600" b="1" dirty="0">
            <a:solidFill>
              <a:schemeClr val="bg1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0.75852</cdr:x>
      <cdr:y>0.57968</cdr:y>
    </cdr:from>
    <cdr:to>
      <cdr:x>0.87465</cdr:x>
      <cdr:y>0.63902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810428" y="2947209"/>
          <a:ext cx="1195753" cy="301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+15%</a:t>
          </a:r>
          <a:endParaRPr lang="ru-RU" sz="1600" b="1" dirty="0">
            <a:solidFill>
              <a:schemeClr val="bg1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0.1481</cdr:x>
      <cdr:y>0.29823</cdr:y>
    </cdr:from>
    <cdr:to>
      <cdr:x>0.35684</cdr:x>
      <cdr:y>0.4008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524952" y="1516257"/>
          <a:ext cx="2149381" cy="521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4 179 млн руб.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0.43365</cdr:x>
      <cdr:y>0.15283</cdr:y>
    </cdr:from>
    <cdr:to>
      <cdr:x>0.64239</cdr:x>
      <cdr:y>0.24932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465247" y="777012"/>
          <a:ext cx="2149381" cy="490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5 644 млн руб.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0.73055</cdr:x>
      <cdr:y>0.03731</cdr:y>
    </cdr:from>
    <cdr:to>
      <cdr:x>0.93929</cdr:x>
      <cdr:y>0.14174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7522399" y="189713"/>
          <a:ext cx="2149381" cy="530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7 099 млн руб.</a:t>
          </a:r>
          <a:endParaRPr lang="ru-RU" sz="20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0.30215</cdr:x>
      <cdr:y>0.44211</cdr:y>
    </cdr:from>
    <cdr:to>
      <cdr:x>0.4534</cdr:x>
      <cdr:y>0.57172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V="1">
          <a:off x="3111209" y="2247769"/>
          <a:ext cx="1557403" cy="65898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5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0.59036</cdr:x>
      <cdr:y>0.39119</cdr:y>
    </cdr:from>
    <cdr:to>
      <cdr:x>0.74685</cdr:x>
      <cdr:y>0.54151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V="1">
          <a:off x="6078920" y="1988863"/>
          <a:ext cx="1611355" cy="76428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0.01347</cdr:x>
      <cdr:y>0.02156</cdr:y>
    </cdr:from>
    <cdr:to>
      <cdr:x>0.45305</cdr:x>
      <cdr:y>0.26191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5817" y="107664"/>
          <a:ext cx="4758704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cap="none" spc="0" dirty="0" smtClean="0">
              <a:ln w="0"/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Всего налогов </a:t>
          </a:r>
          <a:r>
            <a:rPr lang="ru-RU" sz="1800" b="1" dirty="0" smtClean="0">
              <a:ln w="0"/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на совокупный доход: </a:t>
          </a:r>
        </a:p>
        <a:p xmlns:a="http://schemas.openxmlformats.org/drawingml/2006/main">
          <a:pPr algn="ctr"/>
          <a:r>
            <a:rPr lang="ru-RU" sz="1800" b="1" dirty="0" smtClean="0">
              <a:ln w="0"/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2022г. – 903 </a:t>
          </a:r>
          <a:r>
            <a:rPr lang="ru-RU" sz="1800" b="1" cap="none" spc="0" dirty="0" smtClean="0">
              <a:ln w="0"/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млн рублей;</a:t>
          </a:r>
        </a:p>
        <a:p xmlns:a="http://schemas.openxmlformats.org/drawingml/2006/main">
          <a:pPr algn="ctr"/>
          <a:r>
            <a:rPr lang="ru-RU" sz="1800" b="1" dirty="0" smtClean="0">
              <a:ln w="0"/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2023г. – 865 млн рублей;</a:t>
          </a:r>
        </a:p>
        <a:p xmlns:a="http://schemas.openxmlformats.org/drawingml/2006/main">
          <a:pPr algn="ctr"/>
          <a:r>
            <a:rPr lang="ru-RU" sz="1800" b="1" u="sng" cap="none" spc="0" dirty="0" smtClean="0">
              <a:ln w="0"/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2024г. – 1 333 млн рублей</a:t>
          </a:r>
          <a:endParaRPr lang="ru-RU" sz="1800" b="1" u="sng" cap="none" spc="0" dirty="0">
            <a:ln w="0"/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0.29954</cdr:x>
      <cdr:y>0.02408</cdr:y>
    </cdr:from>
    <cdr:to>
      <cdr:x>0.48548</cdr:x>
      <cdr:y>0.09997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80914" y="119603"/>
          <a:ext cx="1912470" cy="376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902 млн руб.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0.54816</cdr:x>
      <cdr:y>0.03689</cdr:y>
    </cdr:from>
    <cdr:to>
      <cdr:x>0.74061</cdr:x>
      <cdr:y>0.11519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638077" y="183223"/>
          <a:ext cx="1979427" cy="388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931 млн руб.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0.78876</cdr:x>
      <cdr:y>0.13123</cdr:y>
    </cdr:from>
    <cdr:to>
      <cdr:x>0.99301</cdr:x>
      <cdr:y>0.20953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112746" y="651806"/>
          <a:ext cx="2100770" cy="388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852</a:t>
          </a:r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  <a:endParaRPr lang="ru-RU" sz="20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0.48826</cdr:x>
      <cdr:y>0.11507</cdr:y>
    </cdr:from>
    <cdr:to>
      <cdr:x>0.59516</cdr:x>
      <cdr:y>0.24324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3242" y="613161"/>
          <a:ext cx="885230" cy="682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0.52174</cdr:x>
      <cdr:y>0.35135</cdr:y>
    </cdr:from>
    <cdr:to>
      <cdr:x>0.63216</cdr:x>
      <cdr:y>0.47297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872209"/>
          <a:ext cx="9144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0.88958</cdr:x>
      <cdr:y>0.08108</cdr:y>
    </cdr:from>
    <cdr:to>
      <cdr:x>1</cdr:x>
      <cdr:y>0.25268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88832" y="432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0.25931</cdr:x>
      <cdr:y>0.20945</cdr:y>
    </cdr:from>
    <cdr:to>
      <cdr:x>0.37913</cdr:x>
      <cdr:y>0.28608</cdr:y>
    </cdr:to>
    <cdr:sp macro="" textlink="">
      <cdr:nvSpPr>
        <cdr:cNvPr id="10" name="TextBox 1"/>
        <cdr:cNvSpPr txBox="1"/>
      </cdr:nvSpPr>
      <cdr:spPr>
        <a:xfrm xmlns:a="http://schemas.openxmlformats.org/drawingml/2006/main" rot="20515517">
          <a:off x="2696208" y="1102677"/>
          <a:ext cx="1245898" cy="403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</a:t>
          </a:r>
          <a:r>
            <a:rPr lang="ru-RU" sz="1800" b="1" dirty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ru-RU" sz="180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0.25022</cdr:x>
      <cdr:y>0.29692</cdr:y>
    </cdr:from>
    <cdr:to>
      <cdr:x>0.43886</cdr:x>
      <cdr:y>0.36876</cdr:y>
    </cdr:to>
    <cdr:sp macro="" textlink="">
      <cdr:nvSpPr>
        <cdr:cNvPr id="11" name="TextBox 1"/>
        <cdr:cNvSpPr txBox="1"/>
      </cdr:nvSpPr>
      <cdr:spPr>
        <a:xfrm xmlns:a="http://schemas.openxmlformats.org/drawingml/2006/main" rot="20491151">
          <a:off x="2601685" y="1563229"/>
          <a:ext cx="1961427" cy="378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+ 29 млн руб.</a:t>
          </a:r>
          <a:endParaRPr lang="ru-RU" sz="1800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0.26078</cdr:x>
      <cdr:y>0.23841</cdr:y>
    </cdr:from>
    <cdr:to>
      <cdr:x>0.41417</cdr:x>
      <cdr:y>0.33939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2711562" y="1255153"/>
          <a:ext cx="1594884" cy="53162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5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0.52393</cdr:x>
      <cdr:y>0.13427</cdr:y>
    </cdr:from>
    <cdr:to>
      <cdr:x>0.64375</cdr:x>
      <cdr:y>0.21091</cdr:y>
    </cdr:to>
    <cdr:sp macro="" textlink="">
      <cdr:nvSpPr>
        <cdr:cNvPr id="17" name="TextBox 1"/>
        <cdr:cNvSpPr txBox="1"/>
      </cdr:nvSpPr>
      <cdr:spPr>
        <a:xfrm xmlns:a="http://schemas.openxmlformats.org/drawingml/2006/main" rot="20512272">
          <a:off x="5447678" y="706911"/>
          <a:ext cx="1245898" cy="40347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+ 12%</a:t>
          </a:r>
          <a:endParaRPr lang="ru-RU" sz="18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0.51484</cdr:x>
      <cdr:y>0.22175</cdr:y>
    </cdr:from>
    <cdr:to>
      <cdr:x>0.70348</cdr:x>
      <cdr:y>0.29359</cdr:y>
    </cdr:to>
    <cdr:sp macro="" textlink="">
      <cdr:nvSpPr>
        <cdr:cNvPr id="18" name="TextBox 1"/>
        <cdr:cNvSpPr txBox="1"/>
      </cdr:nvSpPr>
      <cdr:spPr>
        <a:xfrm xmlns:a="http://schemas.openxmlformats.org/drawingml/2006/main" rot="20491151">
          <a:off x="5353155" y="1167463"/>
          <a:ext cx="1961427" cy="37819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+ 118 млн руб.</a:t>
          </a:r>
          <a:endParaRPr lang="ru-RU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0.52541</cdr:x>
      <cdr:y>0.16323</cdr:y>
    </cdr:from>
    <cdr:to>
      <cdr:x>0.67879</cdr:x>
      <cdr:y>0.26421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V="1">
          <a:off x="5463032" y="859387"/>
          <a:ext cx="1594884" cy="53162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0.58796</cdr:x>
      <cdr:y>0.77192</cdr:y>
    </cdr:from>
    <cdr:to>
      <cdr:x>0.65913</cdr:x>
      <cdr:y>0.79506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H="1" flipV="1">
          <a:off x="5440245" y="4197469"/>
          <a:ext cx="658570" cy="1258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0.29073</cdr:x>
      <cdr:y>0.17497</cdr:y>
    </cdr:from>
    <cdr:to>
      <cdr:x>0.37926</cdr:x>
      <cdr:y>0.19775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H="1" flipV="1">
          <a:off x="2690018" y="951431"/>
          <a:ext cx="819149" cy="12387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0.27973</cdr:x>
      <cdr:y>1.839E-7</cdr:y>
    </cdr:from>
    <cdr:to>
      <cdr:x>0.75178</cdr:x>
      <cdr:y>0.07513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88281" y="1"/>
          <a:ext cx="4367783" cy="408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3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За 2024 год -  11 399 млн руб.</a:t>
          </a:r>
        </a:p>
        <a:p xmlns:a="http://schemas.openxmlformats.org/drawingml/2006/main">
          <a:endParaRPr lang="en-US" sz="2000" b="1" dirty="0" smtClean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0.70559</cdr:x>
      <cdr:y>0.23628</cdr:y>
    </cdr:from>
    <cdr:to>
      <cdr:x>0.75809</cdr:x>
      <cdr:y>0.28358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H="1">
          <a:off x="6528659" y="1284810"/>
          <a:ext cx="485771" cy="2572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0.37295</cdr:x>
      <cdr:y>0.74951</cdr:y>
    </cdr:from>
    <cdr:to>
      <cdr:x>0.42648</cdr:x>
      <cdr:y>0.82308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3450866" y="4075656"/>
          <a:ext cx="495299" cy="40005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0.34619</cdr:x>
      <cdr:y>0.66193</cdr:y>
    </cdr:from>
    <cdr:to>
      <cdr:x>0.38428</cdr:x>
      <cdr:y>0.67244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 flipH="1">
          <a:off x="3203216" y="3599406"/>
          <a:ext cx="352424" cy="5715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0.20135</cdr:x>
      <cdr:y>0.11137</cdr:y>
    </cdr:from>
    <cdr:to>
      <cdr:x>0.41834</cdr:x>
      <cdr:y>0.21791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5522" y="528306"/>
          <a:ext cx="2150525" cy="505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994 млн руб.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0.66672</cdr:x>
      <cdr:y>0.15593</cdr:y>
    </cdr:from>
    <cdr:to>
      <cdr:x>0.88728</cdr:x>
      <cdr:y>0.259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607660" y="739681"/>
          <a:ext cx="2185907" cy="488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962 млн руб.</a:t>
          </a:r>
        </a:p>
        <a:p xmlns:a="http://schemas.openxmlformats.org/drawingml/2006/main"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0.6653</cdr:x>
      <cdr:y>0.5105</cdr:y>
    </cdr:from>
    <cdr:to>
      <cdr:x>0.83835</cdr:x>
      <cdr:y>0.62557</cdr:y>
    </cdr:to>
    <cdr:sp macro="" textlink="">
      <cdr:nvSpPr>
        <cdr:cNvPr id="19" name="TextBox 1"/>
        <cdr:cNvSpPr txBox="1"/>
      </cdr:nvSpPr>
      <cdr:spPr>
        <a:xfrm xmlns:a="http://schemas.openxmlformats.org/drawingml/2006/main" rot="188388" flipH="1">
          <a:off x="6593605" y="2029484"/>
          <a:ext cx="1715048" cy="457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0.37329</cdr:x>
      <cdr:y>0.70791</cdr:y>
    </cdr:from>
    <cdr:to>
      <cdr:x>0.41942</cdr:x>
      <cdr:y>0.73003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699550" y="2814284"/>
          <a:ext cx="457200" cy="87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0.47957</cdr:x>
      <cdr:y>0.2325</cdr:y>
    </cdr:from>
    <cdr:to>
      <cdr:x>0.56296</cdr:x>
      <cdr:y>0.32429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752912" y="1047215"/>
          <a:ext cx="826454" cy="413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0.42879</cdr:x>
      <cdr:y>0.70386</cdr:y>
    </cdr:from>
    <cdr:to>
      <cdr:x>0.62546</cdr:x>
      <cdr:y>0.7622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4249641" y="3338973"/>
          <a:ext cx="1949115" cy="27672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5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0.45065</cdr:x>
      <cdr:y>0.65596</cdr:y>
    </cdr:from>
    <cdr:to>
      <cdr:x>0.60821</cdr:x>
      <cdr:y>0.7317</cdr:y>
    </cdr:to>
    <cdr:sp macro="" textlink="">
      <cdr:nvSpPr>
        <cdr:cNvPr id="11" name="TextBox 10"/>
        <cdr:cNvSpPr txBox="1"/>
      </cdr:nvSpPr>
      <cdr:spPr>
        <a:xfrm xmlns:a="http://schemas.openxmlformats.org/drawingml/2006/main" rot="399300">
          <a:off x="4466301" y="3111724"/>
          <a:ext cx="1561531" cy="359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defTabSz="914354" rtl="0"/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-2 </a:t>
          </a:r>
          <a:r>
            <a:rPr lang="ru-RU" sz="1600" b="1" kern="12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0.48641</cdr:x>
      <cdr:y>0.60733</cdr:y>
    </cdr:from>
    <cdr:to>
      <cdr:x>0.57867</cdr:x>
      <cdr:y>0.69239</cdr:y>
    </cdr:to>
    <cdr:sp macro="" textlink="">
      <cdr:nvSpPr>
        <cdr:cNvPr id="12" name="TextBox 11"/>
        <cdr:cNvSpPr txBox="1"/>
      </cdr:nvSpPr>
      <cdr:spPr>
        <a:xfrm xmlns:a="http://schemas.openxmlformats.org/drawingml/2006/main" rot="247548">
          <a:off x="4820637" y="2735521"/>
          <a:ext cx="914400" cy="383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0.42879</cdr:x>
      <cdr:y>0.5</cdr:y>
    </cdr:from>
    <cdr:to>
      <cdr:x>0.63648</cdr:x>
      <cdr:y>0.56903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>
          <a:off x="4249641" y="2371898"/>
          <a:ext cx="2058288" cy="32746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2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0.46571</cdr:x>
      <cdr:y>0.44252</cdr:y>
    </cdr:from>
    <cdr:to>
      <cdr:x>0.62327</cdr:x>
      <cdr:y>0.51826</cdr:y>
    </cdr:to>
    <cdr:sp macro="" textlink="">
      <cdr:nvSpPr>
        <cdr:cNvPr id="22" name="TextBox 2"/>
        <cdr:cNvSpPr txBox="1"/>
      </cdr:nvSpPr>
      <cdr:spPr>
        <a:xfrm xmlns:a="http://schemas.openxmlformats.org/drawingml/2006/main" rot="452852">
          <a:off x="4615517" y="2099247"/>
          <a:ext cx="1561531" cy="35929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defTabSz="914354" rtl="0"/>
          <a:r>
            <a:rPr lang="ru-RU" sz="1600" b="1" kern="1200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-30 </a:t>
          </a:r>
          <a:r>
            <a:rPr lang="ru-RU" sz="1600" b="1" kern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0.44579</cdr:x>
      <cdr:y>0.2169</cdr:y>
    </cdr:from>
    <cdr:to>
      <cdr:x>0.63881</cdr:x>
      <cdr:y>0.28284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4418083" y="1028911"/>
          <a:ext cx="1913021" cy="31282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0.467</cdr:x>
      <cdr:y>0.1493</cdr:y>
    </cdr:from>
    <cdr:to>
      <cdr:x>0.62456</cdr:x>
      <cdr:y>0.22504</cdr:y>
    </cdr:to>
    <cdr:sp macro="" textlink="">
      <cdr:nvSpPr>
        <cdr:cNvPr id="15" name="TextBox 2"/>
        <cdr:cNvSpPr txBox="1"/>
      </cdr:nvSpPr>
      <cdr:spPr>
        <a:xfrm xmlns:a="http://schemas.openxmlformats.org/drawingml/2006/main" rot="502160">
          <a:off x="4628341" y="708251"/>
          <a:ext cx="1561531" cy="35929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defTabSz="914354" rtl="0"/>
          <a:r>
            <a:rPr lang="ru-RU" sz="16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ru-RU" sz="16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6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32 </a:t>
          </a:r>
          <a:r>
            <a:rPr lang="ru-RU" sz="16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625" cy="341297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1297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r">
              <a:defRPr sz="1200"/>
            </a:lvl1pPr>
          </a:lstStyle>
          <a:p>
            <a:fld id="{51EEF424-2562-4C53-A749-A2605F3E073D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379"/>
            <a:ext cx="4302625" cy="341297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456379"/>
            <a:ext cx="4302625" cy="341297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r">
              <a:defRPr sz="1200"/>
            </a:lvl1pPr>
          </a:lstStyle>
          <a:p>
            <a:fld id="{EBF96AD4-418A-4C2D-99E0-A26ED6C4D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86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1543" cy="341064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1" y="1"/>
            <a:ext cx="4301543" cy="341064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r">
              <a:defRPr sz="1200"/>
            </a:lvl1pPr>
          </a:lstStyle>
          <a:p>
            <a:fld id="{FF5A3E18-14D3-45E2-88B8-F6CBAD93BF42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2" tIns="45551" rIns="91102" bIns="455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1102" tIns="45551" rIns="91102" bIns="455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1543" cy="341063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1" y="6456614"/>
            <a:ext cx="4301543" cy="341063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r">
              <a:defRPr sz="1200"/>
            </a:lvl1pPr>
          </a:lstStyle>
          <a:p>
            <a:fld id="{54508FE1-6458-4179-8391-38E96E3250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5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7510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2773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24234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3299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7277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5645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8816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6157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33471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4905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724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7889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08D6-E802-4CA8-86C0-E280F4D1D58E}" type="datetime1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BE8E-3B1A-4AD8-A246-E5DCACFFED7F}" type="datetime1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0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218E-A54B-470D-857C-8EE898448CF4}" type="datetime1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30D2-FB6A-474B-BCE6-8AEBFF11490B}" type="datetime1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7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00CC-983E-4BC6-8480-0665CE949F26}" type="datetime1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1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B33B-873C-47C7-BE19-2689EAFB3922}" type="datetime1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5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73DB-F251-4BC4-AABC-7F03A5EAC717}" type="datetime1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8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BCD-7C2D-49D6-87A1-DB68827838FA}" type="datetime1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7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9CCE-69E1-4E52-B386-4836F132F2AF}" type="datetime1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9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268F-1536-45BA-87C4-60C9E485AACB}" type="datetime1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7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E800-B7C8-4B59-B983-653C4E5DEA82}" type="datetime1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4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B8936-6509-403F-9967-BA1864220F8E}" type="datetime1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4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998435" y="4689073"/>
            <a:ext cx="9757611" cy="1088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0" y="-307819"/>
            <a:ext cx="12194458" cy="2951580"/>
            <a:chOff x="0" y="-307819"/>
            <a:chExt cx="12194458" cy="295158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37" b="15023"/>
            <a:stretch/>
          </p:blipFill>
          <p:spPr>
            <a:xfrm>
              <a:off x="0" y="-307819"/>
              <a:ext cx="12192000" cy="2933323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2458" y="2643761"/>
              <a:ext cx="12192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-114823" y="3092309"/>
            <a:ext cx="117544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Исполнение бюджета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муниципального образования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 Набережные Челны за 2024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год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035" y="4907426"/>
            <a:ext cx="11754484" cy="138499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6798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Мулюкова Светлана Рафаильевна</a:t>
            </a:r>
          </a:p>
          <a:p>
            <a:pPr algn="ctr" defTabSz="6798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Заместитель Руководителя Исполнительного комитета, </a:t>
            </a:r>
          </a:p>
          <a:p>
            <a:pPr algn="ctr" defTabSz="6798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начальник управления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17279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Заголовок 4"/>
          <p:cNvSpPr txBox="1"/>
          <p:nvPr/>
        </p:nvSpPr>
        <p:spPr bwMode="auto">
          <a:xfrm>
            <a:off x="1533006" y="346032"/>
            <a:ext cx="8714796" cy="57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Безвозмездные поступления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715" y="162250"/>
            <a:ext cx="691142" cy="86718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V="1">
            <a:off x="1095041" y="1127314"/>
            <a:ext cx="9825839" cy="21728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/>
          </p:nvPr>
        </p:nvGraphicFramePr>
        <p:xfrm>
          <a:off x="1264010" y="1220244"/>
          <a:ext cx="9252787" cy="543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26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Заголовок 4"/>
          <p:cNvSpPr txBox="1"/>
          <p:nvPr/>
        </p:nvSpPr>
        <p:spPr bwMode="auto">
          <a:xfrm>
            <a:off x="1533006" y="307713"/>
            <a:ext cx="8714796" cy="57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Задолженность в консолидированный бюджет Республики Татарстан (млн руб.)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715" y="162250"/>
            <a:ext cx="691142" cy="86718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V="1">
            <a:off x="1095041" y="1127314"/>
            <a:ext cx="9825839" cy="21728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423066"/>
              </p:ext>
            </p:extLst>
          </p:nvPr>
        </p:nvGraphicFramePr>
        <p:xfrm>
          <a:off x="1188633" y="1533816"/>
          <a:ext cx="9910710" cy="474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15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2240" y="269231"/>
            <a:ext cx="10931643" cy="946253"/>
            <a:chOff x="342240" y="269230"/>
            <a:chExt cx="10931643" cy="9462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40" y="269230"/>
              <a:ext cx="646232" cy="810838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79641" y="376334"/>
            <a:ext cx="1029424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Расходы бюджета 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Набережные Челны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79898352"/>
              </p:ext>
            </p:extLst>
          </p:nvPr>
        </p:nvGraphicFramePr>
        <p:xfrm>
          <a:off x="1164351" y="1419050"/>
          <a:ext cx="9625403" cy="514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24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2240" y="269231"/>
            <a:ext cx="10931643" cy="946253"/>
            <a:chOff x="342240" y="269230"/>
            <a:chExt cx="10931643" cy="9462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40" y="269230"/>
              <a:ext cx="646232" cy="810838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79642" y="210895"/>
            <a:ext cx="10294241" cy="8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Основные направления остатков на начало года, дополнительных доходов  и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МБТ (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млн рублей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)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58722"/>
              </p:ext>
            </p:extLst>
          </p:nvPr>
        </p:nvGraphicFramePr>
        <p:xfrm>
          <a:off x="775079" y="1350900"/>
          <a:ext cx="10403947" cy="5066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763">
                  <a:extLst>
                    <a:ext uri="{9D8B030D-6E8A-4147-A177-3AD203B41FA5}">
                      <a16:colId xmlns:a16="http://schemas.microsoft.com/office/drawing/2014/main" xmlns="" val="3324507891"/>
                    </a:ext>
                  </a:extLst>
                </a:gridCol>
                <a:gridCol w="8908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3374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1817262"/>
                  </a:ext>
                </a:extLst>
              </a:tr>
              <a:tr h="1270861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Оказание социальных мер поддержки </a:t>
                      </a:r>
                      <a:r>
                        <a:rPr lang="x-none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ей</a:t>
                      </a:r>
                      <a:r>
                        <a:rPr lang="x-none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военнослужащих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участников</a:t>
                      </a:r>
                      <a:r>
                        <a:rPr lang="x-none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специальной военной операции, дет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ей</a:t>
                      </a:r>
                      <a:r>
                        <a:rPr lang="x-none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инвалидов и</a:t>
                      </a:r>
                      <a:r>
                        <a:rPr lang="x-none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многодетных семей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(организация бесплатного питания, освобождение от родительской платы за содержание детей)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151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310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 антитеррористических, противопожарных мероприятий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текущего ремонта муниципальных организаций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336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61513"/>
                  </a:ext>
                </a:extLst>
              </a:tr>
              <a:tr h="759417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Возмещение недополученных доходов транспортным предприятиям за перевозку пассажиров городским транспортом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338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876459"/>
                  </a:ext>
                </a:extLst>
              </a:tr>
              <a:tr h="650929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объектов городской инфраструктуры и благоустройство города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509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932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Трудоустройство подростков в каникулярное время и организация летнего отдыха детей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548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заработной платы работникам социальной сферы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1 021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8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2240" y="269231"/>
            <a:ext cx="10931643" cy="946253"/>
            <a:chOff x="342240" y="269230"/>
            <a:chExt cx="10931643" cy="9462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40" y="269230"/>
              <a:ext cx="646232" cy="810838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88472" y="307430"/>
            <a:ext cx="10285410" cy="7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Экономическая структура 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бюджета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за 2024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год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3063867"/>
              </p:ext>
            </p:extLst>
          </p:nvPr>
        </p:nvGraphicFramePr>
        <p:xfrm>
          <a:off x="342240" y="1350899"/>
          <a:ext cx="10796659" cy="537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977053" y="5314950"/>
            <a:ext cx="383923" cy="32385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42240" y="269231"/>
            <a:ext cx="10931643" cy="946253"/>
            <a:chOff x="342240" y="269230"/>
            <a:chExt cx="10931643" cy="9462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40" y="269230"/>
              <a:ext cx="646232" cy="810838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79641" y="269231"/>
            <a:ext cx="10294241" cy="77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Структура учреждений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Набережные Челны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57928"/>
              </p:ext>
            </p:extLst>
          </p:nvPr>
        </p:nvGraphicFramePr>
        <p:xfrm>
          <a:off x="832325" y="1532847"/>
          <a:ext cx="10523630" cy="4427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650">
                  <a:extLst>
                    <a:ext uri="{9D8B030D-6E8A-4147-A177-3AD203B41FA5}">
                      <a16:colId xmlns:a16="http://schemas.microsoft.com/office/drawing/2014/main" xmlns="" val="2132483468"/>
                    </a:ext>
                  </a:extLst>
                </a:gridCol>
                <a:gridCol w="6652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04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9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0298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учреждений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детей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1817262"/>
                  </a:ext>
                </a:extLst>
              </a:tr>
              <a:tr h="526819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</a:t>
                      </a: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725</a:t>
                      </a:r>
                      <a:endParaRPr lang="ru-RU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046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28 749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640">
                <a:tc>
                  <a:txBody>
                    <a:bodyPr/>
                    <a:lstStyle/>
                    <a:p>
                      <a:pPr marL="7200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Дополнительное образование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22 619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61513"/>
                  </a:ext>
                </a:extLst>
              </a:tr>
              <a:tr h="471688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Спортивные школы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7 965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876459"/>
                  </a:ext>
                </a:extLst>
              </a:tr>
              <a:tr h="525672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Молодежная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9040">
                <a:tc gridSpan="2">
                  <a:txBody>
                    <a:bodyPr/>
                    <a:lstStyle/>
                    <a:p>
                      <a:pPr marL="72000" marR="0" lvl="0" indent="0" algn="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264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6511980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16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2240" y="269231"/>
            <a:ext cx="10931643" cy="946253"/>
            <a:chOff x="342240" y="269230"/>
            <a:chExt cx="10931643" cy="9462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40" y="269230"/>
              <a:ext cx="646232" cy="810838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88473" y="293005"/>
            <a:ext cx="102854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Функциональная структура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бюджета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(млн руб.)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601168" y="1510955"/>
          <a:ext cx="11190782" cy="4634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37">
                  <a:extLst>
                    <a:ext uri="{9D8B030D-6E8A-4147-A177-3AD203B41FA5}">
                      <a16:colId xmlns:a16="http://schemas.microsoft.com/office/drawing/2014/main" xmlns="" val="2499541760"/>
                    </a:ext>
                  </a:extLst>
                </a:gridCol>
                <a:gridCol w="4523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1676850746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xmlns="" val="733295232"/>
                    </a:ext>
                  </a:extLst>
                </a:gridCol>
              </a:tblGrid>
              <a:tr h="890298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Исполнение 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2022 год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Исполнение 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2023 год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Исполнение 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2024 год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исполнения 2024 г. </a:t>
                      </a:r>
                      <a:b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2023 г.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1817262"/>
                  </a:ext>
                </a:extLst>
              </a:tr>
              <a:tr h="526819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4 972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5 580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054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046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4 199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4 650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952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640">
                <a:tc>
                  <a:txBody>
                    <a:bodyPr/>
                    <a:lstStyle/>
                    <a:p>
                      <a:pPr marL="7200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Дополнительное образование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821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060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61513"/>
                  </a:ext>
                </a:extLst>
              </a:tr>
              <a:tr h="471688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Спортивные школы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747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876459"/>
                  </a:ext>
                </a:extLst>
              </a:tr>
              <a:tr h="525672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Молодежная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292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 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461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9040">
                <a:tc gridSpan="2">
                  <a:txBody>
                    <a:bodyPr/>
                    <a:lstStyle/>
                    <a:p>
                      <a:pPr marL="72000" marR="0" lvl="0" indent="0" algn="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11 492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13 070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14 906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6511980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17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2240" y="269231"/>
            <a:ext cx="10931643" cy="946253"/>
            <a:chOff x="342240" y="269230"/>
            <a:chExt cx="10931643" cy="9462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40" y="269230"/>
              <a:ext cx="646232" cy="810838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45721" y="293982"/>
            <a:ext cx="1028541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Расходы бюджета по отраслям «Национальная экономика» и «Охрана окружающей среды» (тыс. руб.)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02362"/>
              </p:ext>
            </p:extLst>
          </p:nvPr>
        </p:nvGraphicFramePr>
        <p:xfrm>
          <a:off x="874735" y="1558429"/>
          <a:ext cx="10655985" cy="4454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2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8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2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2820">
                  <a:extLst>
                    <a:ext uri="{9D8B030D-6E8A-4147-A177-3AD203B41FA5}">
                      <a16:colId xmlns:a16="http://schemas.microsoft.com/office/drawing/2014/main" xmlns="" val="1676850746"/>
                    </a:ext>
                  </a:extLst>
                </a:gridCol>
              </a:tblGrid>
              <a:tr h="311085">
                <a:tc rowSpan="2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9129796"/>
                  </a:ext>
                </a:extLst>
              </a:tr>
              <a:tr h="363832">
                <a:tc vMerge="1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306">
                <a:tc>
                  <a:txBody>
                    <a:bodyPr/>
                    <a:lstStyle/>
                    <a:p>
                      <a:pPr marL="108000" indent="108000" algn="l" fontAlgn="ctr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«Национальная экономика», в том числе: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687 624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1 265 032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1 382 647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53">
                <a:tc>
                  <a:txBody>
                    <a:bodyPr/>
                    <a:lstStyle/>
                    <a:p>
                      <a:pPr marL="108000" indent="108000" algn="l" defTabSz="914354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Автомобильный транспорт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65 693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447 053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449 017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753">
                <a:tc>
                  <a:txBody>
                    <a:bodyPr/>
                    <a:lstStyle/>
                    <a:p>
                      <a:pPr marL="108000" indent="108000" algn="l" defTabSz="914354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Дорожное 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хозяйство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585 287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738 373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872 296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61513"/>
                  </a:ext>
                </a:extLst>
              </a:tr>
              <a:tr h="604491">
                <a:tc>
                  <a:txBody>
                    <a:bodyPr/>
                    <a:lstStyle/>
                    <a:p>
                      <a:pPr marL="180975" marR="0" lvl="0" indent="34925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Проектные работы, землеустройство и землепользование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23 346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66 587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47 896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1635">
                <a:tc>
                  <a:txBody>
                    <a:bodyPr/>
                    <a:lstStyle/>
                    <a:p>
                      <a:pPr marL="180975" indent="34925" algn="l" defTabSz="914354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Предупреждение и ликвидация болезней бездомных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животных, их лечение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r>
                        <a:rPr lang="ru-RU" sz="1800" b="1" i="0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807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12 916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13 199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1323">
                <a:tc>
                  <a:txBody>
                    <a:bodyPr/>
                    <a:lstStyle/>
                    <a:p>
                      <a:pPr marL="180975" indent="34925" algn="l" defTabSz="914354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ремонт гидротехнических сооружений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491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108000" indent="108000" algn="l" defTabSz="914354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«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Охрана окружающей среды» п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риродоохранные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мероприятия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4 692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5 860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5 864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046249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18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2240" y="269231"/>
            <a:ext cx="10931643" cy="946253"/>
            <a:chOff x="342240" y="269230"/>
            <a:chExt cx="10931643" cy="9462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40" y="269230"/>
              <a:ext cx="646232" cy="810838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88471" y="269231"/>
            <a:ext cx="10285411" cy="77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906463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Расходы бюджета по отрасли </a:t>
            </a:r>
          </a:p>
          <a:p>
            <a:pPr lvl="0" defTabSz="906463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«Жилищно-коммунальное хозяйство»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32735713"/>
              </p:ext>
            </p:extLst>
          </p:nvPr>
        </p:nvGraphicFramePr>
        <p:xfrm>
          <a:off x="487719" y="1317073"/>
          <a:ext cx="11123256" cy="515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19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2240" y="269231"/>
            <a:ext cx="10931643" cy="946253"/>
            <a:chOff x="342240" y="269230"/>
            <a:chExt cx="10931643" cy="9462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40" y="269230"/>
              <a:ext cx="646232" cy="810838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88471" y="376334"/>
            <a:ext cx="1028541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Финансирование социальных расходов 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млн руб.)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41635"/>
              </p:ext>
            </p:extLst>
          </p:nvPr>
        </p:nvGraphicFramePr>
        <p:xfrm>
          <a:off x="517950" y="1367644"/>
          <a:ext cx="11152381" cy="5024104"/>
        </p:xfrm>
        <a:graphic>
          <a:graphicData uri="http://schemas.openxmlformats.org/drawingml/2006/table">
            <a:tbl>
              <a:tblPr/>
              <a:tblGrid>
                <a:gridCol w="7887496">
                  <a:extLst>
                    <a:ext uri="{9D8B030D-6E8A-4147-A177-3AD203B41FA5}">
                      <a16:colId xmlns:a16="http://schemas.microsoft.com/office/drawing/2014/main" xmlns="" val="952768432"/>
                    </a:ext>
                  </a:extLst>
                </a:gridCol>
                <a:gridCol w="1116623">
                  <a:extLst>
                    <a:ext uri="{9D8B030D-6E8A-4147-A177-3AD203B41FA5}">
                      <a16:colId xmlns:a16="http://schemas.microsoft.com/office/drawing/2014/main" xmlns="" val="2589502015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xmlns="" val="2985609174"/>
                    </a:ext>
                  </a:extLst>
                </a:gridCol>
                <a:gridCol w="1022846">
                  <a:extLst>
                    <a:ext uri="{9D8B030D-6E8A-4147-A177-3AD203B41FA5}">
                      <a16:colId xmlns:a16="http://schemas.microsoft.com/office/drawing/2014/main" xmlns="" val="471730940"/>
                    </a:ext>
                  </a:extLst>
                </a:gridCol>
              </a:tblGrid>
              <a:tr h="3454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Наименование расходов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823651"/>
                  </a:ext>
                </a:extLst>
              </a:tr>
              <a:tr h="358307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2022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2023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2024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327738"/>
                  </a:ext>
                </a:extLst>
              </a:tr>
              <a:tr h="7306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                            </a:t>
                      </a: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425,0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529,6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537,0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58155"/>
                  </a:ext>
                </a:extLst>
              </a:tr>
              <a:tr h="17224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66,1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81,8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78,3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8744661"/>
                  </a:ext>
                </a:extLst>
              </a:tr>
              <a:tr h="103412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                            </a:t>
                      </a: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78,1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83,0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81,9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7565225"/>
                  </a:ext>
                </a:extLst>
              </a:tr>
              <a:tr h="8330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12,7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13,7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32,4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8994659"/>
                  </a:ext>
                </a:extLst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21914" r="9003" b="7477"/>
          <a:stretch/>
        </p:blipFill>
        <p:spPr>
          <a:xfrm>
            <a:off x="807836" y="2166308"/>
            <a:ext cx="1296266" cy="583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7218" r="5303" b="13995"/>
          <a:stretch/>
        </p:blipFill>
        <p:spPr>
          <a:xfrm>
            <a:off x="674906" y="5608160"/>
            <a:ext cx="1431143" cy="680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234862" y="4674497"/>
            <a:ext cx="586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содержание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детей в семье опекуна и приемной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семье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mo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4862" y="5564154"/>
            <a:ext cx="586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трудоустройство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подростков 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каникулярное время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mo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4862" y="2214402"/>
            <a:ext cx="586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бесплатное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питание обучающихся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25015" y="2868752"/>
            <a:ext cx="5798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освобождение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от родительской платы за содержание детей, посещающих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детские сады,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военнослужащих, участвующих 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СВО 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возмещение части родительской платы прочей льготной категории граждан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0" y="3161392"/>
            <a:ext cx="1393153" cy="100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3182" t="-1704" r="1823" b="11401"/>
          <a:stretch/>
        </p:blipFill>
        <p:spPr>
          <a:xfrm>
            <a:off x="760177" y="4598647"/>
            <a:ext cx="1343925" cy="803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Заголовок 4"/>
          <p:cNvSpPr txBox="1"/>
          <p:nvPr/>
        </p:nvSpPr>
        <p:spPr bwMode="auto">
          <a:xfrm>
            <a:off x="1533006" y="222092"/>
            <a:ext cx="8714796" cy="760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Доходы бюджета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Набережные Челны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715" y="162250"/>
            <a:ext cx="691142" cy="86718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V="1">
            <a:off x="1095041" y="1127314"/>
            <a:ext cx="9825839" cy="21728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37597635"/>
              </p:ext>
            </p:extLst>
          </p:nvPr>
        </p:nvGraphicFramePr>
        <p:xfrm>
          <a:off x="665356" y="1294220"/>
          <a:ext cx="1043398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19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20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2240" y="269231"/>
            <a:ext cx="10931643" cy="946253"/>
            <a:chOff x="342240" y="269230"/>
            <a:chExt cx="10931643" cy="9462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40" y="269230"/>
              <a:ext cx="646232" cy="810838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88471" y="376334"/>
            <a:ext cx="1028541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Финансирование социальных расходов 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млн руб.)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/>
          </p:nvPr>
        </p:nvGraphicFramePr>
        <p:xfrm>
          <a:off x="644518" y="1333855"/>
          <a:ext cx="10899245" cy="5305369"/>
        </p:xfrm>
        <a:graphic>
          <a:graphicData uri="http://schemas.openxmlformats.org/drawingml/2006/table">
            <a:tbl>
              <a:tblPr/>
              <a:tblGrid>
                <a:gridCol w="7301188">
                  <a:extLst>
                    <a:ext uri="{9D8B030D-6E8A-4147-A177-3AD203B41FA5}">
                      <a16:colId xmlns:a16="http://schemas.microsoft.com/office/drawing/2014/main" xmlns="" val="952768432"/>
                    </a:ext>
                  </a:extLst>
                </a:gridCol>
                <a:gridCol w="1203837">
                  <a:extLst>
                    <a:ext uri="{9D8B030D-6E8A-4147-A177-3AD203B41FA5}">
                      <a16:colId xmlns:a16="http://schemas.microsoft.com/office/drawing/2014/main" xmlns="" val="3746056872"/>
                    </a:ext>
                  </a:extLst>
                </a:gridCol>
                <a:gridCol w="1203837">
                  <a:extLst>
                    <a:ext uri="{9D8B030D-6E8A-4147-A177-3AD203B41FA5}">
                      <a16:colId xmlns:a16="http://schemas.microsoft.com/office/drawing/2014/main" xmlns="" val="2985609174"/>
                    </a:ext>
                  </a:extLst>
                </a:gridCol>
                <a:gridCol w="1190383">
                  <a:extLst>
                    <a:ext uri="{9D8B030D-6E8A-4147-A177-3AD203B41FA5}">
                      <a16:colId xmlns:a16="http://schemas.microsoft.com/office/drawing/2014/main" xmlns="" val="471730940"/>
                    </a:ext>
                  </a:extLst>
                </a:gridCol>
              </a:tblGrid>
              <a:tr h="330273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Наименование расходов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9541708"/>
                  </a:ext>
                </a:extLst>
              </a:tr>
              <a:tr h="42598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2022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2023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2024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327738"/>
                  </a:ext>
                </a:extLst>
              </a:tr>
              <a:tr h="9188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122,9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151,5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159,5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58155"/>
                  </a:ext>
                </a:extLst>
              </a:tr>
              <a:tr h="8522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                           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3,2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5,2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5,1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7565225"/>
                  </a:ext>
                </a:extLst>
              </a:tr>
              <a:tr h="8433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                           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15,0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20,0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20,0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8569636"/>
                  </a:ext>
                </a:extLst>
              </a:tr>
              <a:tr h="1190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5,5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5,7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6,9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8994659"/>
                  </a:ext>
                </a:extLst>
              </a:tr>
              <a:tr h="74371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11,3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14,6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8,4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0667100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8" r="10484" b="8294"/>
          <a:stretch/>
        </p:blipFill>
        <p:spPr>
          <a:xfrm>
            <a:off x="848436" y="3085227"/>
            <a:ext cx="1431680" cy="687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6" b="4784"/>
          <a:stretch/>
        </p:blipFill>
        <p:spPr>
          <a:xfrm>
            <a:off x="836001" y="3964395"/>
            <a:ext cx="1431681" cy="664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2684" r="386" b="11690"/>
          <a:stretch/>
        </p:blipFill>
        <p:spPr>
          <a:xfrm>
            <a:off x="790275" y="4858076"/>
            <a:ext cx="1476375" cy="828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b="13206"/>
          <a:stretch/>
        </p:blipFill>
        <p:spPr>
          <a:xfrm>
            <a:off x="790275" y="5964538"/>
            <a:ext cx="1443543" cy="586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1" b="14744"/>
          <a:stretch/>
        </p:blipFill>
        <p:spPr>
          <a:xfrm>
            <a:off x="836001" y="2226199"/>
            <a:ext cx="1456550" cy="667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2379575" y="2188786"/>
            <a:ext cx="570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удешевление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стоимости путевок 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загородные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и пришкольные лагеря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74208" y="3279883"/>
            <a:ext cx="570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банные услуги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льготной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категории населения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mo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79575" y="4093981"/>
            <a:ext cx="570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перевозка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в сады-огороды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74209" y="4979598"/>
            <a:ext cx="570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проведение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мероприятий, посвященных памятным датам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74209" y="60760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обеспечение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жильем молодых семей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53800" y="0"/>
            <a:ext cx="812957" cy="12202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2240" y="269231"/>
            <a:ext cx="10931643" cy="946253"/>
            <a:chOff x="342240" y="269230"/>
            <a:chExt cx="10931643" cy="9462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240" y="269230"/>
              <a:ext cx="646232" cy="810838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88471" y="376334"/>
            <a:ext cx="1028541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Финансирование социальных расходов 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млн руб.)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50019"/>
              </p:ext>
            </p:extLst>
          </p:nvPr>
        </p:nvGraphicFramePr>
        <p:xfrm>
          <a:off x="553140" y="1653756"/>
          <a:ext cx="11156072" cy="4496479"/>
        </p:xfrm>
        <a:graphic>
          <a:graphicData uri="http://schemas.openxmlformats.org/drawingml/2006/table">
            <a:tbl>
              <a:tblPr/>
              <a:tblGrid>
                <a:gridCol w="8179375">
                  <a:extLst>
                    <a:ext uri="{9D8B030D-6E8A-4147-A177-3AD203B41FA5}">
                      <a16:colId xmlns:a16="http://schemas.microsoft.com/office/drawing/2014/main" xmlns="" val="952768432"/>
                    </a:ext>
                  </a:extLst>
                </a:gridCol>
                <a:gridCol w="987641">
                  <a:extLst>
                    <a:ext uri="{9D8B030D-6E8A-4147-A177-3AD203B41FA5}">
                      <a16:colId xmlns:a16="http://schemas.microsoft.com/office/drawing/2014/main" xmlns="" val="4015412943"/>
                    </a:ext>
                  </a:extLst>
                </a:gridCol>
                <a:gridCol w="961821">
                  <a:extLst>
                    <a:ext uri="{9D8B030D-6E8A-4147-A177-3AD203B41FA5}">
                      <a16:colId xmlns:a16="http://schemas.microsoft.com/office/drawing/2014/main" xmlns="" val="2985609174"/>
                    </a:ext>
                  </a:extLst>
                </a:gridCol>
                <a:gridCol w="1027235">
                  <a:extLst>
                    <a:ext uri="{9D8B030D-6E8A-4147-A177-3AD203B41FA5}">
                      <a16:colId xmlns:a16="http://schemas.microsoft.com/office/drawing/2014/main" xmlns="" val="471730940"/>
                    </a:ext>
                  </a:extLst>
                </a:gridCol>
              </a:tblGrid>
              <a:tr h="35340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Наименование расходов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6642810"/>
                  </a:ext>
                </a:extLst>
              </a:tr>
              <a:tr h="247899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2022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2023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2024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327738"/>
                  </a:ext>
                </a:extLst>
              </a:tr>
              <a:tr h="10672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                          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34,6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45,4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46,7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58155"/>
                  </a:ext>
                </a:extLst>
              </a:tr>
              <a:tr h="9533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                             материальная выплата врачам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12,4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10,0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12,0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8569636"/>
                  </a:ext>
                </a:extLst>
              </a:tr>
              <a:tr h="863758">
                <a:tc>
                  <a:txBody>
                    <a:bodyPr/>
                    <a:lstStyle/>
                    <a:p>
                      <a:pPr lvl="0" algn="l" fontAlgn="ctr">
                        <a:defRPr/>
                      </a:pPr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cs typeface="Tahoma" pitchFamily="34" charset="0"/>
                        </a:rPr>
                        <a:t>                           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cs typeface="Tahoma" pitchFamily="34" charset="0"/>
                        </a:rPr>
                        <a:t>   </a:t>
                      </a:r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cs typeface="Tahoma" pitchFamily="34" charset="0"/>
                        </a:rPr>
                        <a:t>стипендии студентам 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cs typeface="Tahoma" pitchFamily="34" charset="0"/>
                        </a:rPr>
                        <a:t>ВУЗ</a:t>
                      </a:r>
                      <a:endParaRPr lang="ru-RU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7,7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9,0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9,1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8994659"/>
                  </a:ext>
                </a:extLst>
              </a:tr>
              <a:tr h="9747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                            целевое обучение студентов по специальности</a:t>
                      </a:r>
                      <a:b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                            «Преподавание в начальных классах»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1,6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1,5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1,4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1696611"/>
                  </a:ext>
                </a:extLst>
              </a:tr>
            </a:tbl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" b="3976"/>
          <a:stretch/>
        </p:blipFill>
        <p:spPr>
          <a:xfrm>
            <a:off x="723701" y="2407160"/>
            <a:ext cx="1485913" cy="890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7778"/>
          <a:stretch/>
        </p:blipFill>
        <p:spPr>
          <a:xfrm>
            <a:off x="723701" y="3411858"/>
            <a:ext cx="1485912" cy="783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r="4324" b="12611"/>
          <a:stretch/>
        </p:blipFill>
        <p:spPr>
          <a:xfrm>
            <a:off x="723701" y="4401174"/>
            <a:ext cx="1457371" cy="688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2302702" y="2529175"/>
            <a:ext cx="64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компенсация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расходов общественного транспорта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отдельным категориям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mo"/>
                <a:cs typeface="Tahoma" pitchFamily="34" charset="0"/>
              </a:rPr>
              <a:t>граждан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mo"/>
              <a:cs typeface="Tahoma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336" y="5199757"/>
            <a:ext cx="1433736" cy="840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8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53800" y="0"/>
            <a:ext cx="812957" cy="12202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22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42240" y="269231"/>
            <a:ext cx="10931643" cy="946253"/>
            <a:chOff x="342240" y="269230"/>
            <a:chExt cx="10931643" cy="9462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240" y="269230"/>
              <a:ext cx="646232" cy="810838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88471" y="376334"/>
            <a:ext cx="1028541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Параметры бюджета города (тыс.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руб.)</a:t>
            </a:r>
          </a:p>
        </p:txBody>
      </p:sp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794655" y="1611962"/>
            <a:ext cx="3398586" cy="10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Первоначально утвержденный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 </a:t>
            </a:r>
          </a:p>
          <a:p>
            <a:pPr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год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00965713"/>
              </p:ext>
            </p:extLst>
          </p:nvPr>
        </p:nvGraphicFramePr>
        <p:xfrm>
          <a:off x="926479" y="2680777"/>
          <a:ext cx="2999426" cy="333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4352662" y="1728966"/>
            <a:ext cx="3391433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 за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год 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352662" y="2896620"/>
            <a:ext cx="3096704" cy="1309037"/>
            <a:chOff x="0" y="218899"/>
            <a:chExt cx="3229845" cy="1291500"/>
          </a:xfrm>
          <a:scene3d>
            <a:camera prst="orthographicFront"/>
            <a:lightRig rig="threeP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0" y="218899"/>
              <a:ext cx="3229845" cy="1291500"/>
            </a:xfrm>
            <a:prstGeom prst="rect">
              <a:avLst/>
            </a:prstGeom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0" y="218899"/>
              <a:ext cx="3229845" cy="1291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0672" tIns="853948" rIns="250672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22 025 069,08</a:t>
              </a:r>
              <a:endParaRPr lang="ru-RU" sz="20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69641" y="4690608"/>
            <a:ext cx="3079725" cy="1291500"/>
            <a:chOff x="0" y="2009809"/>
            <a:chExt cx="3229845" cy="1291500"/>
          </a:xfrm>
          <a:scene3d>
            <a:camera prst="orthographicFront"/>
            <a:lightRig rig="threePt" dir="t"/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0" y="2009809"/>
              <a:ext cx="3229845" cy="1291500"/>
            </a:xfrm>
            <a:prstGeom prst="rect">
              <a:avLst/>
            </a:prstGeom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0" y="2009809"/>
              <a:ext cx="3229845" cy="1291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0672" tIns="853948" rIns="250672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21 840 518,41</a:t>
              </a:r>
              <a:endParaRPr lang="ru-RU" sz="20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26471" y="4466122"/>
            <a:ext cx="2426648" cy="870236"/>
            <a:chOff x="161492" y="1731799"/>
            <a:chExt cx="2260891" cy="883170"/>
          </a:xfrm>
          <a:scene3d>
            <a:camera prst="orthographicFront"/>
            <a:lightRig rig="threeP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61492" y="1731799"/>
              <a:ext cx="2260891" cy="88317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204605" y="1774912"/>
              <a:ext cx="2174665" cy="7969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456" tIns="0" rIns="85456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РАСХОДЫ</a:t>
              </a:r>
              <a:endParaRPr lang="ru-RU" sz="1700" b="1" kern="1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685169" y="2896620"/>
            <a:ext cx="3925584" cy="1307176"/>
            <a:chOff x="0" y="218899"/>
            <a:chExt cx="3229845" cy="1291500"/>
          </a:xfrm>
          <a:scene3d>
            <a:camera prst="orthographicFront"/>
            <a:lightRig rig="threePt" dir="t"/>
          </a:scene3d>
        </p:grpSpPr>
        <p:sp>
          <p:nvSpPr>
            <p:cNvPr id="29" name="Прямоугольник 28"/>
            <p:cNvSpPr/>
            <p:nvPr/>
          </p:nvSpPr>
          <p:spPr>
            <a:xfrm>
              <a:off x="0" y="218899"/>
              <a:ext cx="3229845" cy="1291500"/>
            </a:xfrm>
            <a:prstGeom prst="rect">
              <a:avLst/>
            </a:prstGeom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0" y="218899"/>
              <a:ext cx="3229845" cy="1291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0672" tIns="853948" rIns="250672" bIns="14224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5 931 815,12   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(+36,9%)</a:t>
              </a:r>
              <a:endParaRPr lang="ru-RU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7965510" y="1867876"/>
            <a:ext cx="33440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685169" y="4691874"/>
            <a:ext cx="3925583" cy="1321355"/>
            <a:chOff x="0" y="2009809"/>
            <a:chExt cx="3229845" cy="1291500"/>
          </a:xfrm>
          <a:scene3d>
            <a:camera prst="orthographicFront"/>
            <a:lightRig rig="threePt" dir="t"/>
          </a:scene3d>
        </p:grpSpPr>
        <p:sp>
          <p:nvSpPr>
            <p:cNvPr id="33" name="Прямоугольник 32"/>
            <p:cNvSpPr/>
            <p:nvPr/>
          </p:nvSpPr>
          <p:spPr>
            <a:xfrm>
              <a:off x="0" y="2009809"/>
              <a:ext cx="3229845" cy="1291500"/>
            </a:xfrm>
            <a:prstGeom prst="rect">
              <a:avLst/>
            </a:prstGeom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0" y="2009809"/>
              <a:ext cx="3229845" cy="1291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0672" tIns="853948" rIns="250672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5 747 264,45    </a:t>
              </a:r>
              <a:r>
                <a:rPr lang="ru-RU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(+35,7%)</a:t>
              </a:r>
              <a:endParaRPr lang="ru-RU" kern="12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588465" y="2725807"/>
            <a:ext cx="2426648" cy="830323"/>
            <a:chOff x="161492" y="31142"/>
            <a:chExt cx="2260891" cy="792916"/>
          </a:xfrm>
          <a:scene3d>
            <a:camera prst="orthographicFront"/>
            <a:lightRig rig="threePt" dir="t"/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61492" y="31142"/>
              <a:ext cx="2260891" cy="79291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200199" y="69849"/>
              <a:ext cx="2183477" cy="7155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456" tIns="0" rIns="85456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ДОХОДЫ</a:t>
              </a:r>
              <a:r>
                <a:rPr lang="ru-RU" sz="1800" kern="1200" dirty="0" smtClean="0"/>
                <a:t> </a:t>
              </a:r>
              <a:endParaRPr lang="ru-RU" sz="1800" kern="12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007036" y="2725806"/>
            <a:ext cx="2426648" cy="830323"/>
            <a:chOff x="161492" y="31142"/>
            <a:chExt cx="2260891" cy="792916"/>
          </a:xfrm>
          <a:scene3d>
            <a:camera prst="orthographicFront"/>
            <a:lightRig rig="threePt" dir="t"/>
          </a:scene3d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1492" y="31142"/>
              <a:ext cx="2260891" cy="79291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200199" y="69849"/>
              <a:ext cx="2183477" cy="7155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456" tIns="0" rIns="85456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ДОХОДЫ</a:t>
              </a:r>
              <a:r>
                <a:rPr lang="ru-RU" sz="1800" kern="1200" dirty="0" smtClean="0"/>
                <a:t> </a:t>
              </a:r>
              <a:endParaRPr lang="ru-RU" sz="1800" kern="12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048581" y="4503804"/>
            <a:ext cx="2426648" cy="832554"/>
            <a:chOff x="161492" y="1731799"/>
            <a:chExt cx="2260891" cy="883170"/>
          </a:xfrm>
          <a:scene3d>
            <a:camera prst="orthographicFront"/>
            <a:lightRig rig="threePt" dir="t"/>
          </a:scene3d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61492" y="1731799"/>
              <a:ext cx="2260891" cy="88317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204605" y="1774912"/>
              <a:ext cx="2174665" cy="7969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456" tIns="0" rIns="85456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РАСХОДЫ</a:t>
              </a:r>
              <a:endParaRPr lang="ru-RU" sz="1700" b="1" kern="1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0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998435" y="4689073"/>
            <a:ext cx="9757611" cy="1088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0" y="-307819"/>
            <a:ext cx="12194458" cy="2951580"/>
            <a:chOff x="0" y="-307819"/>
            <a:chExt cx="12194458" cy="295158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37" b="15023"/>
            <a:stretch/>
          </p:blipFill>
          <p:spPr>
            <a:xfrm>
              <a:off x="0" y="-307819"/>
              <a:ext cx="12192000" cy="2933323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2458" y="2643761"/>
              <a:ext cx="12192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-96716" y="2946749"/>
            <a:ext cx="1175448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Исполнение бюджета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муниципального образования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 Набережные Челны за 2024 год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516" y="4911729"/>
            <a:ext cx="11754484" cy="138499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6798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Мулюкова Светлана Рафаильевна</a:t>
            </a:r>
          </a:p>
          <a:p>
            <a:pPr algn="ctr" defTabSz="6798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Заместитель Руководителя Исполнительного комитета, </a:t>
            </a:r>
          </a:p>
          <a:p>
            <a:pPr algn="ctr" defTabSz="6798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начальник управления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41859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Заголовок 4"/>
          <p:cNvSpPr txBox="1"/>
          <p:nvPr/>
        </p:nvSpPr>
        <p:spPr bwMode="auto">
          <a:xfrm>
            <a:off x="1533006" y="346032"/>
            <a:ext cx="8714796" cy="57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Собственные доходы бюджета </a:t>
            </a:r>
          </a:p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Набережные Челны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715" y="162250"/>
            <a:ext cx="691142" cy="86718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V="1">
            <a:off x="1095041" y="1127314"/>
            <a:ext cx="9825839" cy="21728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064951"/>
              </p:ext>
            </p:extLst>
          </p:nvPr>
        </p:nvGraphicFramePr>
        <p:xfrm>
          <a:off x="680224" y="1328559"/>
          <a:ext cx="10397754" cy="526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2574439" y="2628900"/>
            <a:ext cx="1702286" cy="62363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 bwMode="auto">
          <a:xfrm flipV="1">
            <a:off x="5319797" y="2133600"/>
            <a:ext cx="1702286" cy="62363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 bwMode="auto">
          <a:xfrm flipV="1">
            <a:off x="7794139" y="1581150"/>
            <a:ext cx="1702286" cy="6236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28800" y="5524500"/>
            <a:ext cx="8696325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Заголовок 4"/>
          <p:cNvSpPr txBox="1"/>
          <p:nvPr/>
        </p:nvSpPr>
        <p:spPr bwMode="auto">
          <a:xfrm>
            <a:off x="1467691" y="236031"/>
            <a:ext cx="8714796" cy="781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Налоговые 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доходы бюджета </a:t>
            </a:r>
          </a:p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Набережные Челны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715" y="162250"/>
            <a:ext cx="691142" cy="86718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V="1">
            <a:off x="1095041" y="1127314"/>
            <a:ext cx="9825839" cy="21728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23155447"/>
              </p:ext>
            </p:extLst>
          </p:nvPr>
        </p:nvGraphicFramePr>
        <p:xfrm>
          <a:off x="548204" y="1220244"/>
          <a:ext cx="10875892" cy="534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77000" y="5785503"/>
            <a:ext cx="14287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mo"/>
              </a:rPr>
              <a:t>7 099 млн</a:t>
            </a:r>
            <a:endParaRPr lang="ru-RU" sz="2000" b="1" dirty="0">
              <a:solidFill>
                <a:srgbClr val="C00000"/>
              </a:solidFill>
              <a:latin typeface="Arimo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486525" y="4908651"/>
            <a:ext cx="14287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mo"/>
              </a:rPr>
              <a:t>1 333 млн</a:t>
            </a:r>
            <a:endParaRPr lang="ru-RU" sz="2000" b="1" dirty="0">
              <a:solidFill>
                <a:srgbClr val="C00000"/>
              </a:solidFill>
              <a:latin typeface="Arimo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448425" y="4031799"/>
            <a:ext cx="12763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mo"/>
              </a:rPr>
              <a:t>441 млн</a:t>
            </a:r>
            <a:endParaRPr lang="ru-RU" sz="2000" b="1" dirty="0">
              <a:solidFill>
                <a:srgbClr val="C0000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2835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Заголовок 4"/>
          <p:cNvSpPr txBox="1"/>
          <p:nvPr/>
        </p:nvSpPr>
        <p:spPr bwMode="auto">
          <a:xfrm>
            <a:off x="1533006" y="346032"/>
            <a:ext cx="8714796" cy="57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Поступление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алога на доходы физических лиц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715" y="162250"/>
            <a:ext cx="691142" cy="86718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V="1">
            <a:off x="1095041" y="1127314"/>
            <a:ext cx="9825839" cy="21728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35363356"/>
              </p:ext>
            </p:extLst>
          </p:nvPr>
        </p:nvGraphicFramePr>
        <p:xfrm>
          <a:off x="665356" y="1350900"/>
          <a:ext cx="10296928" cy="508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50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2240" y="269231"/>
            <a:ext cx="10931643" cy="946253"/>
            <a:chOff x="342240" y="269230"/>
            <a:chExt cx="10931643" cy="9462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40" y="269230"/>
              <a:ext cx="646232" cy="810838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88472" y="304067"/>
            <a:ext cx="1028541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Поступление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налогов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 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совокупный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доход</a:t>
            </a:r>
            <a:endParaRPr lang="ru-RU" altLang="ru-RU" sz="24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69915245"/>
              </p:ext>
            </p:extLst>
          </p:nvPr>
        </p:nvGraphicFramePr>
        <p:xfrm>
          <a:off x="680224" y="1375012"/>
          <a:ext cx="10825650" cy="499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117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Заголовок 4"/>
          <p:cNvSpPr txBox="1"/>
          <p:nvPr/>
        </p:nvSpPr>
        <p:spPr bwMode="auto">
          <a:xfrm>
            <a:off x="1533006" y="346032"/>
            <a:ext cx="8714796" cy="57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Имущественные налоги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715" y="162250"/>
            <a:ext cx="691142" cy="86718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V="1">
            <a:off x="1095041" y="1127314"/>
            <a:ext cx="9825839" cy="21728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62494030"/>
              </p:ext>
            </p:extLst>
          </p:nvPr>
        </p:nvGraphicFramePr>
        <p:xfrm>
          <a:off x="707404" y="1468187"/>
          <a:ext cx="10285411" cy="518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49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Заголовок 4"/>
          <p:cNvSpPr txBox="1"/>
          <p:nvPr/>
        </p:nvSpPr>
        <p:spPr bwMode="auto">
          <a:xfrm>
            <a:off x="1533006" y="346032"/>
            <a:ext cx="8714796" cy="57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Имущественные налоги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715" y="162250"/>
            <a:ext cx="691142" cy="86718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V="1">
            <a:off x="1095041" y="1127314"/>
            <a:ext cx="9825839" cy="21728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921030"/>
              </p:ext>
            </p:extLst>
          </p:nvPr>
        </p:nvGraphicFramePr>
        <p:xfrm>
          <a:off x="866872" y="1372955"/>
          <a:ext cx="10089599" cy="4733931"/>
        </p:xfrm>
        <a:graphic>
          <a:graphicData uri="http://schemas.openxmlformats.org/drawingml/2006/table">
            <a:tbl>
              <a:tblPr/>
              <a:tblGrid>
                <a:gridCol w="352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3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5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4749"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налогоплательщиков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567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Транспортный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136 485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139 026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+ 2 </a:t>
                      </a: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14 351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15 629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+ 1 </a:t>
                      </a: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Налог на имущество 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физических </a:t>
                      </a: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278 498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285 836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+ 7 </a:t>
                      </a: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ИТОГО: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429 334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440 491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+ 11 157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Количество строений и сооружений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210 443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220 983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+ 10 540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Заголовок 4"/>
          <p:cNvSpPr txBox="1"/>
          <p:nvPr/>
        </p:nvSpPr>
        <p:spPr bwMode="auto">
          <a:xfrm>
            <a:off x="1533006" y="346032"/>
            <a:ext cx="9290938" cy="57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Поступление неналоговых 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доходов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(млн рублей)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31102" y="0"/>
            <a:ext cx="812957" cy="1220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715" y="162250"/>
            <a:ext cx="691142" cy="86718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V="1">
            <a:off x="1095041" y="1127314"/>
            <a:ext cx="9825839" cy="21728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831529"/>
              </p:ext>
            </p:extLst>
          </p:nvPr>
        </p:nvGraphicFramePr>
        <p:xfrm>
          <a:off x="680224" y="1328559"/>
          <a:ext cx="10397754" cy="526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24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1128</Words>
  <Application>Microsoft Office PowerPoint</Application>
  <PresentationFormat>Широкоэкранный</PresentationFormat>
  <Paragraphs>428</Paragraphs>
  <Slides>23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Arimo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Регина Гардисламова Алмазовна</dc:creator>
  <cp:lastModifiedBy>Гульназ Г. Хамаева</cp:lastModifiedBy>
  <cp:revision>339</cp:revision>
  <cp:lastPrinted>2025-01-27T07:42:34Z</cp:lastPrinted>
  <dcterms:created xsi:type="dcterms:W3CDTF">2021-01-15T08:39:23Z</dcterms:created>
  <dcterms:modified xsi:type="dcterms:W3CDTF">2025-03-19T05:40:23Z</dcterms:modified>
</cp:coreProperties>
</file>